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8" r:id="rId2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CCFFCC"/>
    <a:srgbClr val="FFCC99"/>
    <a:srgbClr val="CCECFF"/>
    <a:srgbClr val="6699FF"/>
    <a:srgbClr val="FFCCFF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0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F532BC-9202-4AAF-A780-1E7986EB861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158153-CE2D-4141-B663-D89C49C52C0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Nghiên cứu</a:t>
          </a:r>
        </a:p>
      </dgm:t>
    </dgm:pt>
    <dgm:pt modelId="{F2127475-D9FA-4D4D-B0AD-F85E0EA6C6BA}" type="parTrans" cxnId="{DB22E47E-0055-490B-ABDE-20A654AAC16A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EB35014-B7F6-492F-8F43-FD53F7544DC1}" type="sibTrans" cxnId="{DB22E47E-0055-490B-ABDE-20A654AAC16A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37C066A-0C02-4B9F-A714-1F9C0B2EABF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Tập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huấn</a:t>
          </a:r>
          <a:endParaRPr lang="en-US" sz="2400" dirty="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0A9903A-E0B3-4182-9900-C3612013CAEE}" type="parTrans" cxnId="{463F45E3-C546-4D68-B7D7-6E0F7B160A8C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977E4B-0BE7-4F9C-81C3-4316688CCE4F}" type="sibTrans" cxnId="{463F45E3-C546-4D68-B7D7-6E0F7B160A8C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FE30D34-758D-4683-89D1-C505E70AD246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Mô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phỏng</a:t>
          </a:r>
          <a:endParaRPr lang="en-US" sz="2400" dirty="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D03C86F-7BC8-4FF8-AC65-BFB1B77DFB47}" type="parTrans" cxnId="{DF3D821B-CCD9-48A2-B33D-8E26447FE441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12A699A-4C6A-40C1-A471-49084615CA86}" type="sibTrans" cxnId="{DF3D821B-CCD9-48A2-B33D-8E26447FE441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BF6080A-805C-4F15-8712-C17EB404FD8E}">
      <dgm:prSet custT="1"/>
      <dgm:spPr>
        <a:solidFill>
          <a:srgbClr val="FFC000"/>
        </a:solidFill>
      </dgm:spPr>
      <dgm:t>
        <a:bodyPr/>
        <a:lstStyle/>
        <a:p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Tóm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tắt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kết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quả</a:t>
          </a:r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, bài học</a:t>
          </a:r>
        </a:p>
      </dgm:t>
    </dgm:pt>
    <dgm:pt modelId="{3F80AD87-54C3-404B-8D64-E8BABC936E7D}" type="parTrans" cxnId="{0659A171-C766-4D5C-BAFD-C386EDB5FC79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4AC4633-56FD-41CA-A9C3-B8271F6A8931}" type="sibTrans" cxnId="{0659A171-C766-4D5C-BAFD-C386EDB5FC79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256B139-06B5-4578-93AF-465C542BFA33}" type="pres">
      <dgm:prSet presAssocID="{33F532BC-9202-4AAF-A780-1E7986EB8611}" presName="Name0" presStyleCnt="0">
        <dgm:presLayoutVars>
          <dgm:dir/>
          <dgm:animLvl val="lvl"/>
          <dgm:resizeHandles val="exact"/>
        </dgm:presLayoutVars>
      </dgm:prSet>
      <dgm:spPr/>
    </dgm:pt>
    <dgm:pt modelId="{AC8DF40D-9B0F-4D6D-A2E5-5B04F4B1EEB8}" type="pres">
      <dgm:prSet presAssocID="{5E158153-CE2D-4141-B663-D89C49C52C05}" presName="parTxOnly" presStyleLbl="node1" presStyleIdx="0" presStyleCnt="4" custScaleX="147259" custLinFactY="-84653" custLinFactNeighborX="-5462" custLinFactNeighborY="-100000">
        <dgm:presLayoutVars>
          <dgm:chMax val="0"/>
          <dgm:chPref val="0"/>
          <dgm:bulletEnabled val="1"/>
        </dgm:presLayoutVars>
      </dgm:prSet>
      <dgm:spPr/>
    </dgm:pt>
    <dgm:pt modelId="{AC42F8FA-54B8-4F4D-A168-A6A36244BE30}" type="pres">
      <dgm:prSet presAssocID="{EEB35014-B7F6-492F-8F43-FD53F7544DC1}" presName="parTxOnlySpace" presStyleCnt="0"/>
      <dgm:spPr/>
    </dgm:pt>
    <dgm:pt modelId="{8BF881AE-480C-47D7-ADA2-0E943C755E2E}" type="pres">
      <dgm:prSet presAssocID="{B37C066A-0C02-4B9F-A714-1F9C0B2EABFA}" presName="parTxOnly" presStyleLbl="node1" presStyleIdx="1" presStyleCnt="4" custScaleX="126320" custLinFactX="-2717" custLinFactNeighborX="-100000" custLinFactNeighborY="-54879">
        <dgm:presLayoutVars>
          <dgm:chMax val="0"/>
          <dgm:chPref val="0"/>
          <dgm:bulletEnabled val="1"/>
        </dgm:presLayoutVars>
      </dgm:prSet>
      <dgm:spPr/>
    </dgm:pt>
    <dgm:pt modelId="{BF052BA1-0595-4307-8587-1282472679F7}" type="pres">
      <dgm:prSet presAssocID="{01977E4B-0BE7-4F9C-81C3-4316688CCE4F}" presName="parTxOnlySpace" presStyleCnt="0"/>
      <dgm:spPr/>
    </dgm:pt>
    <dgm:pt modelId="{7DDC62BC-DDF0-4F4D-9500-5C149C167A4B}" type="pres">
      <dgm:prSet presAssocID="{0FE30D34-758D-4683-89D1-C505E70AD246}" presName="parTxOnly" presStyleLbl="node1" presStyleIdx="2" presStyleCnt="4" custScaleX="147024" custLinFactX="-6153" custLinFactNeighborX="-100000" custLinFactNeighborY="67336">
        <dgm:presLayoutVars>
          <dgm:chMax val="0"/>
          <dgm:chPref val="0"/>
          <dgm:bulletEnabled val="1"/>
        </dgm:presLayoutVars>
      </dgm:prSet>
      <dgm:spPr/>
    </dgm:pt>
    <dgm:pt modelId="{9E2B7521-4FAF-48D7-84AB-81E043808BC4}" type="pres">
      <dgm:prSet presAssocID="{812A699A-4C6A-40C1-A471-49084615CA86}" presName="parTxOnlySpace" presStyleCnt="0"/>
      <dgm:spPr/>
    </dgm:pt>
    <dgm:pt modelId="{6C0B3E95-71EE-4FCD-8795-9043C108F661}" type="pres">
      <dgm:prSet presAssocID="{9BF6080A-805C-4F15-8712-C17EB404FD8E}" presName="parTxOnly" presStyleLbl="node1" presStyleIdx="3" presStyleCnt="4" custScaleX="195655" custLinFactX="-12452" custLinFactY="97658" custLinFactNeighborX="-100000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A90B3605-1836-40C1-A154-F465FA8196E3}" type="presOf" srcId="{5E158153-CE2D-4141-B663-D89C49C52C05}" destId="{AC8DF40D-9B0F-4D6D-A2E5-5B04F4B1EEB8}" srcOrd="0" destOrd="0" presId="urn:microsoft.com/office/officeart/2005/8/layout/chevron1"/>
    <dgm:cxn modelId="{8ED1E917-70FB-401F-9E13-1F3BE5EC8C50}" type="presOf" srcId="{B37C066A-0C02-4B9F-A714-1F9C0B2EABFA}" destId="{8BF881AE-480C-47D7-ADA2-0E943C755E2E}" srcOrd="0" destOrd="0" presId="urn:microsoft.com/office/officeart/2005/8/layout/chevron1"/>
    <dgm:cxn modelId="{DF3D821B-CCD9-48A2-B33D-8E26447FE441}" srcId="{33F532BC-9202-4AAF-A780-1E7986EB8611}" destId="{0FE30D34-758D-4683-89D1-C505E70AD246}" srcOrd="2" destOrd="0" parTransId="{AD03C86F-7BC8-4FF8-AC65-BFB1B77DFB47}" sibTransId="{812A699A-4C6A-40C1-A471-49084615CA86}"/>
    <dgm:cxn modelId="{E2A89731-4C80-4423-B89E-045030314CB7}" type="presOf" srcId="{9BF6080A-805C-4F15-8712-C17EB404FD8E}" destId="{6C0B3E95-71EE-4FCD-8795-9043C108F661}" srcOrd="0" destOrd="0" presId="urn:microsoft.com/office/officeart/2005/8/layout/chevron1"/>
    <dgm:cxn modelId="{0659A171-C766-4D5C-BAFD-C386EDB5FC79}" srcId="{33F532BC-9202-4AAF-A780-1E7986EB8611}" destId="{9BF6080A-805C-4F15-8712-C17EB404FD8E}" srcOrd="3" destOrd="0" parTransId="{3F80AD87-54C3-404B-8D64-E8BABC936E7D}" sibTransId="{34AC4633-56FD-41CA-A9C3-B8271F6A8931}"/>
    <dgm:cxn modelId="{DB22E47E-0055-490B-ABDE-20A654AAC16A}" srcId="{33F532BC-9202-4AAF-A780-1E7986EB8611}" destId="{5E158153-CE2D-4141-B663-D89C49C52C05}" srcOrd="0" destOrd="0" parTransId="{F2127475-D9FA-4D4D-B0AD-F85E0EA6C6BA}" sibTransId="{EEB35014-B7F6-492F-8F43-FD53F7544DC1}"/>
    <dgm:cxn modelId="{C21E88BD-49AE-425B-874B-8C5BF657F53C}" type="presOf" srcId="{33F532BC-9202-4AAF-A780-1E7986EB8611}" destId="{E256B139-06B5-4578-93AF-465C542BFA33}" srcOrd="0" destOrd="0" presId="urn:microsoft.com/office/officeart/2005/8/layout/chevron1"/>
    <dgm:cxn modelId="{4027A8C2-35F7-40DC-9B11-3AF9884F9B2E}" type="presOf" srcId="{0FE30D34-758D-4683-89D1-C505E70AD246}" destId="{7DDC62BC-DDF0-4F4D-9500-5C149C167A4B}" srcOrd="0" destOrd="0" presId="urn:microsoft.com/office/officeart/2005/8/layout/chevron1"/>
    <dgm:cxn modelId="{463F45E3-C546-4D68-B7D7-6E0F7B160A8C}" srcId="{33F532BC-9202-4AAF-A780-1E7986EB8611}" destId="{B37C066A-0C02-4B9F-A714-1F9C0B2EABFA}" srcOrd="1" destOrd="0" parTransId="{70A9903A-E0B3-4182-9900-C3612013CAEE}" sibTransId="{01977E4B-0BE7-4F9C-81C3-4316688CCE4F}"/>
    <dgm:cxn modelId="{10A03FE9-2FC7-4572-83C1-DA1447A3441C}" type="presParOf" srcId="{E256B139-06B5-4578-93AF-465C542BFA33}" destId="{AC8DF40D-9B0F-4D6D-A2E5-5B04F4B1EEB8}" srcOrd="0" destOrd="0" presId="urn:microsoft.com/office/officeart/2005/8/layout/chevron1"/>
    <dgm:cxn modelId="{7EEC41F0-677C-4759-82A6-600399F8BC6E}" type="presParOf" srcId="{E256B139-06B5-4578-93AF-465C542BFA33}" destId="{AC42F8FA-54B8-4F4D-A168-A6A36244BE30}" srcOrd="1" destOrd="0" presId="urn:microsoft.com/office/officeart/2005/8/layout/chevron1"/>
    <dgm:cxn modelId="{E84F9207-92DE-4F3A-B0AA-69B1AF1A4D40}" type="presParOf" srcId="{E256B139-06B5-4578-93AF-465C542BFA33}" destId="{8BF881AE-480C-47D7-ADA2-0E943C755E2E}" srcOrd="2" destOrd="0" presId="urn:microsoft.com/office/officeart/2005/8/layout/chevron1"/>
    <dgm:cxn modelId="{C5EA72F5-805D-4F39-A014-D5DF2E31919E}" type="presParOf" srcId="{E256B139-06B5-4578-93AF-465C542BFA33}" destId="{BF052BA1-0595-4307-8587-1282472679F7}" srcOrd="3" destOrd="0" presId="urn:microsoft.com/office/officeart/2005/8/layout/chevron1"/>
    <dgm:cxn modelId="{689AF563-7E4C-4DED-A7A8-9350047B0967}" type="presParOf" srcId="{E256B139-06B5-4578-93AF-465C542BFA33}" destId="{7DDC62BC-DDF0-4F4D-9500-5C149C167A4B}" srcOrd="4" destOrd="0" presId="urn:microsoft.com/office/officeart/2005/8/layout/chevron1"/>
    <dgm:cxn modelId="{A2D377BF-D1D5-4BDF-AF8D-3AE06EB3268B}" type="presParOf" srcId="{E256B139-06B5-4578-93AF-465C542BFA33}" destId="{9E2B7521-4FAF-48D7-84AB-81E043808BC4}" srcOrd="5" destOrd="0" presId="urn:microsoft.com/office/officeart/2005/8/layout/chevron1"/>
    <dgm:cxn modelId="{627BA57F-5C33-4665-8801-F2BD639D4102}" type="presParOf" srcId="{E256B139-06B5-4578-93AF-465C542BFA33}" destId="{6C0B3E95-71EE-4FCD-8795-9043C108F661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DF40D-9B0F-4D6D-A2E5-5B04F4B1EEB8}">
      <dsp:nvSpPr>
        <dsp:cNvPr id="0" name=""/>
        <dsp:cNvSpPr/>
      </dsp:nvSpPr>
      <dsp:spPr>
        <a:xfrm>
          <a:off x="0" y="1535650"/>
          <a:ext cx="2269648" cy="616505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Nghiên cứu</a:t>
          </a:r>
        </a:p>
      </dsp:txBody>
      <dsp:txXfrm>
        <a:off x="308253" y="1535650"/>
        <a:ext cx="1653143" cy="616505"/>
      </dsp:txXfrm>
    </dsp:sp>
    <dsp:sp modelId="{8BF881AE-480C-47D7-ADA2-0E943C755E2E}">
      <dsp:nvSpPr>
        <dsp:cNvPr id="0" name=""/>
        <dsp:cNvSpPr/>
      </dsp:nvSpPr>
      <dsp:spPr>
        <a:xfrm>
          <a:off x="1923846" y="2335714"/>
          <a:ext cx="1946923" cy="616505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Tập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huấn</a:t>
          </a:r>
          <a:endParaRPr lang="en-US" sz="2400" kern="1200" dirty="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232099" y="2335714"/>
        <a:ext cx="1330418" cy="616505"/>
      </dsp:txXfrm>
    </dsp:sp>
    <dsp:sp modelId="{7DDC62BC-DDF0-4F4D-9500-5C149C167A4B}">
      <dsp:nvSpPr>
        <dsp:cNvPr id="0" name=""/>
        <dsp:cNvSpPr/>
      </dsp:nvSpPr>
      <dsp:spPr>
        <a:xfrm>
          <a:off x="3663686" y="3089176"/>
          <a:ext cx="2266026" cy="616505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Mô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phỏng</a:t>
          </a:r>
          <a:endParaRPr lang="en-US" sz="2400" kern="1200" dirty="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71939" y="3089176"/>
        <a:ext cx="1649521" cy="616505"/>
      </dsp:txXfrm>
    </dsp:sp>
    <dsp:sp modelId="{6C0B3E95-71EE-4FCD-8795-9043C108F661}">
      <dsp:nvSpPr>
        <dsp:cNvPr id="0" name=""/>
        <dsp:cNvSpPr/>
      </dsp:nvSpPr>
      <dsp:spPr>
        <a:xfrm>
          <a:off x="5678502" y="3892618"/>
          <a:ext cx="3015558" cy="616505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Tóm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tắt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kết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US" sz="2400" kern="1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quả</a:t>
          </a: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, bài học</a:t>
          </a:r>
        </a:p>
      </dsp:txBody>
      <dsp:txXfrm>
        <a:off x="5986755" y="3892618"/>
        <a:ext cx="2399053" cy="616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785" y="152401"/>
            <a:ext cx="11273367" cy="976313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784" y="1127125"/>
            <a:ext cx="8534400" cy="554038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F81B5F-A125-4C81-A62B-E8178A2B0D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680FF78-2E6D-4897-9DDE-B559E5F9A2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FFF642-AB3D-4EA3-8D17-4839647866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0E9575D-6388-4788-95B1-84EF480A5A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48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7E3103-0331-4223-AF35-F8B4211732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37EA6E-A2AC-4E77-9E4E-90F4016A71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99A53D-6CAB-4D7A-AD17-B57F19B989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B565B-60E1-47AA-85BB-929D9AFC38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059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8CA14BE-E24A-4E7C-9E67-AA149DF9B6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B5A5B6-3085-44C1-B1F5-B1D449942F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5D5F5C-2B68-4CA3-87AB-9E849EA3FF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D32D4D-7DA9-4EE5-9486-FEE5822BBE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973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i="1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A1BDF0-79AD-4848-99CE-A2031DF3FD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025D32-A877-43F6-990A-7902CADE12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60DAAD-430B-4859-A736-9D7AEAA1AA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BD3452-0E5D-4FF2-8639-665671ECF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92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460B02-D6A9-42EE-9830-CC8D48E381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03155A-4B48-4832-87C3-9A765C6DB6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C2CF37A-6F00-438C-996C-B880D0C71A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80A186-26F3-4A47-84A1-D0D04216C2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91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F68CB9-92F5-47B2-9D93-06413E5C04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BE1510-83EF-4325-8DCB-5523F4DA8D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953650-316D-4892-9323-6E81BFAB43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5B24D0-1DE6-40DC-8A50-A43E9061F2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507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01DB64D-362F-4749-B5A1-0A4613A983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F3D31C-5087-4A51-AA5C-5913B9C9D1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05DBE8C-6308-47C6-9CF7-EEFC88C884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82B1C-2602-4FFD-9ABE-5A200795D2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25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963B424-8AD3-44EA-A7DC-91070AFCE0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55A9925-79DB-4F59-813C-14491213C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3F89B4-F88A-4E9C-A244-B5B2DF0D8C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5C36E4-C518-4CDB-96F0-57904DD1DF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28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E4F198C-E5BB-4DDD-97FE-B36989904E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7319D34-E47D-4733-90CD-85AD64B75F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BD89369-6AE7-440B-9158-6C0C7924AD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974FDE-99E6-4385-BB59-99ACFDA417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79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C0D229-1C4A-4894-A6E9-B191FBB31C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7DA78C-59F4-425D-88CA-1E6B1954C8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42CCCC-74BF-477D-99E9-7DAE11B5C2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2DAA7-17FD-4EB6-B021-AADBC8BC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568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653BA2-2EDC-4578-A09B-BCC8A33F0C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8E72E5-BB9C-4860-B4A7-0EA70FD847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526E12-751C-4D99-9513-2BCAD8ADAD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FBF9FB-3457-42EA-9CC5-10DAC45CC1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68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C7C7CA0-EB69-4613-87DF-74A81DD3C8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7A53A1F-F26E-40D9-829C-5388679E0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A4EEC08-2D22-4A81-A92A-B079575D2C3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8F39B3C-10F8-4A73-8734-0179E15BA04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EE61BFF-FE01-4FE6-9B43-5E8F1CF1E1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DD42877-4DE0-4B52-B93B-D619C9273B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ericanbar.org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>
            <a:extLst>
              <a:ext uri="{FF2B5EF4-FFF2-40B4-BE49-F238E27FC236}">
                <a16:creationId xmlns:a16="http://schemas.microsoft.com/office/drawing/2014/main" id="{1F69AFA7-3FEE-4C6D-8CE3-83DECFD0EDC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5" name="Rectangle 5">
            <a:extLst>
              <a:ext uri="{FF2B5EF4-FFF2-40B4-BE49-F238E27FC236}">
                <a16:creationId xmlns:a16="http://schemas.microsoft.com/office/drawing/2014/main" id="{8A5BA293-EF90-4169-AB2E-199DC278FA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C0F3E90A-9C72-45A2-B962-7D17CAB084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851154"/>
            <a:ext cx="11438021" cy="976313"/>
          </a:xfrm>
        </p:spPr>
        <p:txBody>
          <a:bodyPr/>
          <a:lstStyle/>
          <a:p>
            <a:pPr eaLnBrk="1" hangingPunct="1"/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Thúc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đẩy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quyết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tranh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chấp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trong Thương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mại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điện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tử</a:t>
            </a:r>
            <a:r>
              <a:rPr lang="en-US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nhằm bảo vệ người tiêu dùng</a:t>
            </a:r>
            <a:endParaRPr lang="en-US" alt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DAB95E62-536F-4A68-9B19-DC0AE5F5F0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3151981"/>
            <a:ext cx="8534400" cy="554038"/>
          </a:xfrm>
        </p:spPr>
        <p:txBody>
          <a:bodyPr/>
          <a:lstStyle/>
          <a:p>
            <a:pPr eaLnBrk="1" hangingPunct="1"/>
            <a:r>
              <a:rPr lang="en-US" altLang="en-US" i="1" dirty="0" err="1"/>
              <a:t>Nguyễn</a:t>
            </a:r>
            <a:r>
              <a:rPr lang="en-US" altLang="en-US" i="1" dirty="0"/>
              <a:t> Anh </a:t>
            </a:r>
            <a:r>
              <a:rPr lang="en-US" altLang="en-US" i="1" dirty="0" err="1"/>
              <a:t>Dương</a:t>
            </a:r>
            <a:endParaRPr lang="en-US" altLang="en-US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B50F1-FC3C-4217-A357-EFD5D0C50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Ưu điểm của ODR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AF08E-8E9D-420A-80F6-A06956827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25368"/>
            <a:ext cx="10972800" cy="4525963"/>
          </a:xfrm>
        </p:spPr>
        <p:txBody>
          <a:bodyPr/>
          <a:lstStyle/>
          <a:p>
            <a:r>
              <a:rPr lang="vi-VN" dirty="0"/>
              <a:t>Khả thi về kinh tế, hiệu quả, nhanh chóng, linh hoạt (đặc biệt đối với MSME);</a:t>
            </a:r>
            <a:endParaRPr lang="en-US" dirty="0"/>
          </a:p>
          <a:p>
            <a:r>
              <a:rPr lang="vi-VN" dirty="0"/>
              <a:t>Tương tác không đồng bộ, không đối đầu;</a:t>
            </a:r>
            <a:endParaRPr lang="en-US" dirty="0"/>
          </a:p>
          <a:p>
            <a:r>
              <a:rPr lang="vi-VN" dirty="0"/>
              <a:t>Giao tiếp </a:t>
            </a:r>
            <a:r>
              <a:rPr lang="en-US" dirty="0" err="1"/>
              <a:t>nhiều</a:t>
            </a:r>
            <a:r>
              <a:rPr lang="vi-VN" dirty="0"/>
              <a:t> hơn, thuận tiện hơn và cho phép tiếp cận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vi-VN" dirty="0"/>
              <a:t>;</a:t>
            </a:r>
            <a:endParaRPr lang="en-US" dirty="0"/>
          </a:p>
          <a:p>
            <a:r>
              <a:rPr lang="vi-VN" dirty="0"/>
              <a:t>Không giới hạn </a:t>
            </a:r>
            <a:r>
              <a:rPr lang="en-US" dirty="0" err="1"/>
              <a:t>phạm</a:t>
            </a:r>
            <a:r>
              <a:rPr lang="en-US" dirty="0"/>
              <a:t> vi</a:t>
            </a:r>
            <a:r>
              <a:rPr lang="vi-VN" dirty="0"/>
              <a:t> lãnh thổ;</a:t>
            </a:r>
            <a:endParaRPr lang="en-US" dirty="0"/>
          </a:p>
          <a:p>
            <a:r>
              <a:rPr lang="vi-VN" dirty="0"/>
              <a:t>Tạo điều kiện thuận lợi cho lưu trữ hồ sơ, lưu trữ dữ liệu, quản lý tài liệu, tìm kiếm, diễn đàn trung lập.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864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41D8-DB72-4C94-93E4-D5E0F6AF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Nhược điểm của ODR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D26B8-DE4D-4D2D-8921-3467B8615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;</a:t>
            </a:r>
          </a:p>
          <a:p>
            <a:r>
              <a:rPr lang="en-US" dirty="0" err="1"/>
              <a:t>Rào</a:t>
            </a:r>
            <a:r>
              <a:rPr lang="en-US" dirty="0"/>
              <a:t> </a:t>
            </a:r>
            <a:r>
              <a:rPr lang="en-US" dirty="0" err="1"/>
              <a:t>cản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;</a:t>
            </a:r>
          </a:p>
          <a:p>
            <a:r>
              <a:rPr lang="en-US" dirty="0" err="1"/>
              <a:t>Thiếu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ràng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ODR.</a:t>
            </a:r>
          </a:p>
        </p:txBody>
      </p:sp>
    </p:spTree>
    <p:extLst>
      <p:ext uri="{BB962C8B-B14F-4D97-AF65-F5344CB8AC3E}">
        <p14:creationId xmlns:p14="http://schemas.microsoft.com/office/powerpoint/2010/main" val="2434876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FF783-7273-4A8B-A48D-A4D6A9F80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ODR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A6C519-B73F-48A8-92A3-E050E488E3CC}"/>
              </a:ext>
            </a:extLst>
          </p:cNvPr>
          <p:cNvSpPr/>
          <p:nvPr/>
        </p:nvSpPr>
        <p:spPr>
          <a:xfrm>
            <a:off x="4727448" y="3319272"/>
            <a:ext cx="2368296" cy="923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Yêu cầu</a:t>
            </a:r>
            <a:endParaRPr lang="en-US" sz="28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59D161E5-20AA-439A-B172-F21A4CFA34A6}"/>
              </a:ext>
            </a:extLst>
          </p:cNvPr>
          <p:cNvSpPr/>
          <p:nvPr/>
        </p:nvSpPr>
        <p:spPr>
          <a:xfrm flipH="1">
            <a:off x="1005840" y="1614075"/>
            <a:ext cx="3450336" cy="150876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Kinh tế</a:t>
            </a:r>
            <a:endParaRPr lang="en-US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745660F-D0B3-4031-9FD2-707FFC155FAC}"/>
              </a:ext>
            </a:extLst>
          </p:cNvPr>
          <p:cNvSpPr/>
          <p:nvPr/>
        </p:nvSpPr>
        <p:spPr>
          <a:xfrm>
            <a:off x="7296912" y="1614075"/>
            <a:ext cx="3069336" cy="150876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Pháp lý</a:t>
            </a:r>
            <a:endParaRPr lang="en-US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2DC9A7DA-036B-46D3-B8F2-C1AD72073C3B}"/>
              </a:ext>
            </a:extLst>
          </p:cNvPr>
          <p:cNvSpPr/>
          <p:nvPr/>
        </p:nvSpPr>
        <p:spPr>
          <a:xfrm>
            <a:off x="1508289" y="4958499"/>
            <a:ext cx="2347274" cy="1282045"/>
          </a:xfrm>
          <a:prstGeom prst="borderCallout1">
            <a:avLst>
              <a:gd name="adj1" fmla="val 53309"/>
              <a:gd name="adj2" fmla="val 98896"/>
              <a:gd name="adj3" fmla="val -44118"/>
              <a:gd name="adj4" fmla="val 1777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Cơ sở hạ tầng CNTT</a:t>
            </a:r>
            <a:endParaRPr lang="en-US" sz="28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Callout: Line 10">
            <a:extLst>
              <a:ext uri="{FF2B5EF4-FFF2-40B4-BE49-F238E27FC236}">
                <a16:creationId xmlns:a16="http://schemas.microsoft.com/office/drawing/2014/main" id="{B050D9FF-1161-45B8-82BF-01B58D8908E7}"/>
              </a:ext>
            </a:extLst>
          </p:cNvPr>
          <p:cNvSpPr/>
          <p:nvPr/>
        </p:nvSpPr>
        <p:spPr>
          <a:xfrm>
            <a:off x="8210746" y="4845377"/>
            <a:ext cx="2472965" cy="1282045"/>
          </a:xfrm>
          <a:prstGeom prst="borderCallout1">
            <a:avLst>
              <a:gd name="adj1" fmla="val 53309"/>
              <a:gd name="adj2" fmla="val 1197"/>
              <a:gd name="adj3" fmla="val -34559"/>
              <a:gd name="adj4" fmla="val -73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Nguồn nhân lực</a:t>
            </a:r>
            <a:endParaRPr lang="en-US" sz="28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F13FE-1794-4A72-8098-119514D852A6}"/>
              </a:ext>
            </a:extLst>
          </p:cNvPr>
          <p:cNvSpPr txBox="1"/>
          <p:nvPr/>
        </p:nvSpPr>
        <p:spPr>
          <a:xfrm>
            <a:off x="3714750" y="6353500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Tổng hợp của nhóm tác giả.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3F4E1-841B-453C-B0EA-FA673043A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Thực thi hợp đồng ở Việt Nam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0868B-4B86-4258-95D0-D7F66BDCFD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6" y="1600201"/>
            <a:ext cx="10067924" cy="46386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FFCC32-826C-4CF6-9112-7487DE160D36}"/>
              </a:ext>
            </a:extLst>
          </p:cNvPr>
          <p:cNvSpPr txBox="1"/>
          <p:nvPr/>
        </p:nvSpPr>
        <p:spPr>
          <a:xfrm>
            <a:off x="1795272" y="6238875"/>
            <a:ext cx="6096000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</a:t>
            </a: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Ngân</a:t>
            </a: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(2019).</a:t>
            </a:r>
            <a:endParaRPr lang="en-US" sz="20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27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C74F1-0521-40B5-8F2C-7FCDEE849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1D151-E40C-44DB-BDCE-CE35B3C6A5F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83408"/>
            <a:ext cx="5486400" cy="33407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3258F9-7F98-46AD-8E04-67909FB290E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612" y="2383407"/>
            <a:ext cx="5280787" cy="33407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2DAAEB-042B-43B7-B881-B45430E4B080}"/>
              </a:ext>
            </a:extLst>
          </p:cNvPr>
          <p:cNvSpPr txBox="1"/>
          <p:nvPr/>
        </p:nvSpPr>
        <p:spPr>
          <a:xfrm>
            <a:off x="673162" y="1921742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chấp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VIAC</a:t>
            </a:r>
            <a:endParaRPr lang="en-US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50891D-79E4-4D2E-898B-4AD0692E929F}"/>
              </a:ext>
            </a:extLst>
          </p:cNvPr>
          <p:cNvSpPr txBox="1"/>
          <p:nvPr/>
        </p:nvSpPr>
        <p:spPr>
          <a:xfrm>
            <a:off x="6767638" y="1879303"/>
            <a:ext cx="60944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Lĩnh</a:t>
            </a:r>
            <a:r>
              <a:rPr lang="en-US" sz="2800" b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2800" b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chấp</a:t>
            </a:r>
            <a:endParaRPr lang="en-US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28A669-B39E-471C-80CE-00559D325CFF}"/>
              </a:ext>
            </a:extLst>
          </p:cNvPr>
          <p:cNvSpPr txBox="1"/>
          <p:nvPr/>
        </p:nvSpPr>
        <p:spPr>
          <a:xfrm>
            <a:off x="3338638" y="6113648"/>
            <a:ext cx="6858000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Trung tâm Trọng tài Quốc tế Việt Nam (VIAC).</a:t>
            </a:r>
            <a:endParaRPr lang="en-US" sz="20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01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AD5BA-3DE8-4073-A80E-593366825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text, indoor, person, people&#10;&#10;Description automatically generated">
            <a:extLst>
              <a:ext uri="{FF2B5EF4-FFF2-40B4-BE49-F238E27FC236}">
                <a16:creationId xmlns:a16="http://schemas.microsoft.com/office/drawing/2014/main" id="{CC85DC9C-D154-4452-9DF2-05E79C752A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698911"/>
            <a:ext cx="5220673" cy="391550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318B87-353E-4700-96CA-B8AC372EAE0C}"/>
              </a:ext>
            </a:extLst>
          </p:cNvPr>
          <p:cNvSpPr txBox="1"/>
          <p:nvPr/>
        </p:nvSpPr>
        <p:spPr>
          <a:xfrm>
            <a:off x="944118" y="5895689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>
                <a:latin typeface="Cambria" panose="02040503050406030204" pitchFamily="18" charset="0"/>
                <a:ea typeface="Cambria" panose="02040503050406030204" pitchFamily="18" charset="0"/>
              </a:rPr>
              <a:t>Nguồn: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http://baochinhphu.vn/</a:t>
            </a:r>
          </a:p>
        </p:txBody>
      </p:sp>
      <p:pic>
        <p:nvPicPr>
          <p:cNvPr id="9" name="Picture 8" descr="A person speaking at a podium&#10;&#10;Description automatically generated with medium confidence">
            <a:extLst>
              <a:ext uri="{FF2B5EF4-FFF2-40B4-BE49-F238E27FC236}">
                <a16:creationId xmlns:a16="http://schemas.microsoft.com/office/drawing/2014/main" id="{F5F84319-66FD-4566-A5D7-FC3E933D6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84" y="1698910"/>
            <a:ext cx="5626608" cy="39155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683C2B-C878-4FA6-A7A3-B7C3DB67809B}"/>
              </a:ext>
            </a:extLst>
          </p:cNvPr>
          <p:cNvSpPr txBox="1"/>
          <p:nvPr/>
        </p:nvSpPr>
        <p:spPr>
          <a:xfrm>
            <a:off x="6262878" y="5895687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>
                <a:latin typeface="Cambria" panose="02040503050406030204" pitchFamily="18" charset="0"/>
                <a:ea typeface="Cambria" panose="02040503050406030204" pitchFamily="18" charset="0"/>
              </a:rPr>
              <a:t>Nguồn: VIAC.</a:t>
            </a:r>
            <a:endParaRPr 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1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E3123-1FF0-4487-8F2A-783E134D2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77" y="160336"/>
            <a:ext cx="11820446" cy="1143000"/>
          </a:xfrm>
        </p:spPr>
        <p:txBody>
          <a:bodyPr/>
          <a:lstStyle/>
          <a:p>
            <a:r>
              <a:rPr lang="en-US" sz="4200" dirty="0" err="1"/>
              <a:t>Khảo</a:t>
            </a:r>
            <a:r>
              <a:rPr lang="en-US" sz="4200" dirty="0"/>
              <a:t> </a:t>
            </a:r>
            <a:r>
              <a:rPr lang="en-US" sz="4200" dirty="0" err="1"/>
              <a:t>sát</a:t>
            </a:r>
            <a:r>
              <a:rPr lang="en-US" sz="4200" dirty="0"/>
              <a:t> </a:t>
            </a:r>
            <a:r>
              <a:rPr lang="en-US" sz="4200" dirty="0" err="1"/>
              <a:t>doanh</a:t>
            </a:r>
            <a:r>
              <a:rPr lang="en-US" sz="4200" dirty="0"/>
              <a:t> </a:t>
            </a:r>
            <a:r>
              <a:rPr lang="en-US" sz="4200" dirty="0" err="1"/>
              <a:t>nghiệp</a:t>
            </a:r>
            <a:r>
              <a:rPr lang="en-US" sz="4200" dirty="0"/>
              <a:t> </a:t>
            </a:r>
            <a:r>
              <a:rPr lang="en-US" sz="4200" dirty="0" err="1"/>
              <a:t>Việt</a:t>
            </a:r>
            <a:r>
              <a:rPr lang="en-US" sz="4200" dirty="0"/>
              <a:t> Nam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34968-C957-4D52-9F1B-BFD7852BA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vi-VN" dirty="0"/>
              <a:t>373 doanh nghiệp</a:t>
            </a:r>
            <a:r>
              <a:rPr lang="en-US" dirty="0"/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57894E-AA65-459C-93F5-7A5FB7C31E9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9" y="2183765"/>
            <a:ext cx="3876358" cy="26454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35F4B3-11E0-47A1-9012-B27C146B7F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042" y="2183766"/>
            <a:ext cx="3876358" cy="2645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2E71A4-257D-4D48-BE80-AF14B8EEB53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04" y="2183764"/>
            <a:ext cx="3723895" cy="2645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03902C-2BAE-43F0-A099-FD18B8B14D0A}"/>
              </a:ext>
            </a:extLst>
          </p:cNvPr>
          <p:cNvSpPr txBox="1"/>
          <p:nvPr/>
        </p:nvSpPr>
        <p:spPr>
          <a:xfrm>
            <a:off x="3507360" y="5201152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Nhóm tác giả.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623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9FE4B-E1B3-4535-949A-2D9A9F9C9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0C961-7736-4592-BDC8-1A44CA7FB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1277600" cy="4525963"/>
          </a:xfrm>
        </p:spPr>
        <p:txBody>
          <a:bodyPr/>
          <a:lstStyle/>
          <a:p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24,4%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chấp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khách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/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047908-5E71-4450-9048-557E64AD5D4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757" y="3074806"/>
            <a:ext cx="8103285" cy="3142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53ACD1-924A-44E0-9CC8-26D7D8AA6B7A}"/>
              </a:ext>
            </a:extLst>
          </p:cNvPr>
          <p:cNvSpPr txBox="1"/>
          <p:nvPr/>
        </p:nvSpPr>
        <p:spPr>
          <a:xfrm>
            <a:off x="2751827" y="2613141"/>
            <a:ext cx="6826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chấp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gặp</a:t>
            </a:r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endParaRPr lang="en-US" sz="24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560CD-013E-40C4-9AC4-2BF52949EE61}"/>
              </a:ext>
            </a:extLst>
          </p:cNvPr>
          <p:cNvSpPr txBox="1"/>
          <p:nvPr/>
        </p:nvSpPr>
        <p:spPr>
          <a:xfrm>
            <a:off x="3761883" y="6308727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Nhóm tác giả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28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B7FB3-2164-46AD-8326-B0E53B77B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CB8AD-7F6C-4353-AB62-0C130A766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62" y="1730226"/>
            <a:ext cx="4455934" cy="4525963"/>
          </a:xfrm>
        </p:spPr>
        <p:txBody>
          <a:bodyPr/>
          <a:lstStyle/>
          <a:p>
            <a:pPr algn="l"/>
            <a:r>
              <a:rPr lang="vi-VN" dirty="0"/>
              <a:t>Thương lượng vẫn là phương </a:t>
            </a:r>
            <a:r>
              <a:rPr lang="en-US" dirty="0" err="1"/>
              <a:t>thức</a:t>
            </a:r>
            <a:r>
              <a:rPr lang="vi-VN" dirty="0"/>
              <a:t> giải quyết tranh chấp phổ biến nhất</a:t>
            </a:r>
            <a:endParaRPr lang="en-US" dirty="0"/>
          </a:p>
          <a:p>
            <a:pPr lvl="1" algn="l"/>
            <a:r>
              <a:rPr lang="vi-VN" dirty="0"/>
              <a:t>Lý do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vi-VN" dirty="0"/>
              <a:t>trọng tài/tòa án: cần luật sư chuyên môn hoặc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vi-VN" dirty="0"/>
              <a:t>bộ phận pháp </a:t>
            </a:r>
            <a:r>
              <a:rPr lang="en-US" dirty="0" err="1"/>
              <a:t>chế</a:t>
            </a:r>
            <a:r>
              <a:rPr lang="vi-VN" dirty="0"/>
              <a:t> nội bộ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10AEF1-C48E-468C-BB67-44EA31DBFF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047" y="2352301"/>
            <a:ext cx="6984555" cy="34132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B4949A-ED15-47C4-AE89-128121554EE8}"/>
              </a:ext>
            </a:extLst>
          </p:cNvPr>
          <p:cNvSpPr txBox="1"/>
          <p:nvPr/>
        </p:nvSpPr>
        <p:spPr>
          <a:xfrm>
            <a:off x="5487924" y="5862042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Nhóm tác giả.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0C7559-D9AC-49E1-AE22-D1DE6EE7278F}"/>
              </a:ext>
            </a:extLst>
          </p:cNvPr>
          <p:cNvSpPr txBox="1"/>
          <p:nvPr/>
        </p:nvSpPr>
        <p:spPr>
          <a:xfrm>
            <a:off x="5149970" y="1794096"/>
            <a:ext cx="6577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 thức giải quyết tranh chấp (%</a:t>
            </a:r>
            <a:r>
              <a:rPr lang="en-US" sz="2400" b="1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152789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91873-77B5-45B1-8252-F43A5F9F5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E7ADA-5C82-41C3-BC9B-EC4029D32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24" y="1332795"/>
            <a:ext cx="11378152" cy="4762892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vi-VN" dirty="0"/>
              <a:t>Thời gian giải quyết tranh chấp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vi-VN" dirty="0"/>
              <a:t>: 45,65% dưới 1 tháng, 27,17%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vi-VN" dirty="0"/>
              <a:t> 1-3 tháng; 15,22%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vi-VN" dirty="0"/>
              <a:t> 3-6 tháng</a:t>
            </a:r>
            <a:r>
              <a:rPr lang="en-US" dirty="0"/>
              <a:t>.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vi-VN" dirty="0"/>
              <a:t>Chỉ ¼ các doanh nghiệp được khảo sát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vi-VN" dirty="0"/>
              <a:t>nghe </a:t>
            </a:r>
            <a:r>
              <a:rPr lang="en-US" dirty="0" err="1"/>
              <a:t>đến</a:t>
            </a:r>
            <a:r>
              <a:rPr lang="vi-VN" dirty="0"/>
              <a:t> ODR: Chủ yếu </a:t>
            </a:r>
            <a:r>
              <a:rPr lang="en-US" dirty="0"/>
              <a:t>qua </a:t>
            </a:r>
            <a:r>
              <a:rPr lang="vi-VN" dirty="0"/>
              <a:t>truyền thông (~ 53%), mạng xã hội (42%), đào tạo/hội nghị (30%)</a:t>
            </a:r>
            <a:r>
              <a:rPr lang="en-US" dirty="0"/>
              <a:t>.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vi-VN" dirty="0"/>
              <a:t>Nhưng</a:t>
            </a:r>
            <a:r>
              <a:rPr lang="en-US" dirty="0"/>
              <a:t>,</a:t>
            </a:r>
            <a:r>
              <a:rPr lang="vi-VN" dirty="0"/>
              <a:t> tự đánh giá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ODR</a:t>
            </a:r>
            <a:r>
              <a:rPr lang="vi-VN" dirty="0"/>
              <a:t>: khá thấp</a:t>
            </a:r>
            <a:r>
              <a:rPr lang="en-US" dirty="0"/>
              <a:t>.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DN </a:t>
            </a:r>
            <a:r>
              <a:rPr lang="en-US" dirty="0" err="1"/>
              <a:t>lâu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vi-VN" dirty="0">
                <a:sym typeface="Wingdings" panose="05000000000000000000" pitchFamily="2" charset="2"/>
              </a:rPr>
              <a:t>hiểu biết </a:t>
            </a:r>
            <a:r>
              <a:rPr lang="en-US" dirty="0" err="1">
                <a:sym typeface="Wingdings" panose="05000000000000000000" pitchFamily="2" charset="2"/>
              </a:rPr>
              <a:t>về</a:t>
            </a:r>
            <a:r>
              <a:rPr lang="en-US" dirty="0">
                <a:sym typeface="Wingdings" panose="05000000000000000000" pitchFamily="2" charset="2"/>
              </a:rPr>
              <a:t> ODR </a:t>
            </a:r>
            <a:r>
              <a:rPr lang="vi-VN" dirty="0">
                <a:sym typeface="Wingdings" panose="05000000000000000000" pitchFamily="2" charset="2"/>
              </a:rPr>
              <a:t>nhiều hơn</a:t>
            </a:r>
            <a:r>
              <a:rPr lang="en-US" dirty="0">
                <a:sym typeface="Wingdings" panose="05000000000000000000" pitchFamily="2" charset="2"/>
              </a:rPr>
              <a:t>.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vi-VN" b="1" dirty="0">
                <a:sym typeface="Wingdings" panose="05000000000000000000" pitchFamily="2" charset="2"/>
              </a:rPr>
              <a:t>Chỉ 32,29% doanh nghiệp được khảo sát cho rằng ODR </a:t>
            </a:r>
            <a:r>
              <a:rPr lang="en-US" b="1" dirty="0" err="1">
                <a:sym typeface="Wingdings" panose="05000000000000000000" pitchFamily="2" charset="2"/>
              </a:rPr>
              <a:t>có</a:t>
            </a:r>
            <a:r>
              <a:rPr lang="en-US" b="1" dirty="0">
                <a:sym typeface="Wingdings" panose="05000000000000000000" pitchFamily="2" charset="2"/>
              </a:rPr>
              <a:t> </a:t>
            </a:r>
            <a:r>
              <a:rPr lang="en-US" b="1" dirty="0" err="1">
                <a:sym typeface="Wingdings" panose="05000000000000000000" pitchFamily="2" charset="2"/>
              </a:rPr>
              <a:t>thể</a:t>
            </a:r>
            <a:r>
              <a:rPr lang="vi-VN" b="1" dirty="0">
                <a:sym typeface="Wingdings" panose="05000000000000000000" pitchFamily="2" charset="2"/>
              </a:rPr>
              <a:t> áp dụng tại Việt Nam</a:t>
            </a:r>
            <a:r>
              <a:rPr lang="en-US" b="1" dirty="0">
                <a:sym typeface="Wingdings" panose="05000000000000000000" pitchFamily="2" charset="2"/>
              </a:rPr>
              <a:t>.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74%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đào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ODR.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vi-VN" dirty="0"/>
              <a:t>69% đề xuất các khóa đào tạo dưới 3 ngày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0760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368E9-5378-49E5-B1C7-AC1550695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C0685-10A4-4000-9347-F516F05F6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27633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vi-VN" i="1" dirty="0"/>
              <a:t>Nghiên cứu này được thực hiện trong kh</a:t>
            </a:r>
            <a:r>
              <a:rPr lang="en-US" i="1" dirty="0" err="1"/>
              <a:t>uôn</a:t>
            </a:r>
            <a:r>
              <a:rPr lang="vi-VN" i="1" dirty="0"/>
              <a:t> khổ Dự án</a:t>
            </a:r>
            <a:r>
              <a:rPr lang="en-US" i="1" dirty="0"/>
              <a:t> “</a:t>
            </a:r>
            <a:r>
              <a:rPr lang="vi-VN" i="1" dirty="0" err="1"/>
              <a:t>Thúc</a:t>
            </a:r>
            <a:r>
              <a:rPr lang="vi-VN" i="1" dirty="0"/>
              <a:t> </a:t>
            </a:r>
            <a:r>
              <a:rPr lang="vi-VN" i="1" dirty="0" err="1"/>
              <a:t>đẩy</a:t>
            </a:r>
            <a:r>
              <a:rPr lang="vi-VN" i="1" dirty="0"/>
              <a:t> </a:t>
            </a:r>
            <a:r>
              <a:rPr lang="vi-VN" i="1" dirty="0" err="1"/>
              <a:t>giải</a:t>
            </a:r>
            <a:r>
              <a:rPr lang="vi-VN" i="1" dirty="0"/>
              <a:t> </a:t>
            </a:r>
            <a:r>
              <a:rPr lang="vi-VN" i="1" dirty="0" err="1"/>
              <a:t>quyết</a:t>
            </a:r>
            <a:r>
              <a:rPr lang="vi-VN" i="1" dirty="0"/>
              <a:t> tranh </a:t>
            </a:r>
            <a:r>
              <a:rPr lang="vi-VN" i="1" dirty="0" err="1"/>
              <a:t>chấp</a:t>
            </a:r>
            <a:r>
              <a:rPr lang="vi-VN" i="1" dirty="0"/>
              <a:t> </a:t>
            </a:r>
            <a:r>
              <a:rPr lang="vi-VN" i="1" dirty="0" err="1"/>
              <a:t>trực</a:t>
            </a:r>
            <a:r>
              <a:rPr lang="vi-VN" i="1" dirty="0"/>
              <a:t> </a:t>
            </a:r>
            <a:r>
              <a:rPr lang="vi-VN" i="1" dirty="0" err="1"/>
              <a:t>tuyến</a:t>
            </a:r>
            <a:r>
              <a:rPr lang="vi-VN" i="1" dirty="0"/>
              <a:t> trong Thương </a:t>
            </a:r>
            <a:r>
              <a:rPr lang="vi-VN" i="1" dirty="0" err="1"/>
              <a:t>mại</a:t>
            </a:r>
            <a:r>
              <a:rPr lang="vi-VN" i="1" dirty="0"/>
              <a:t> </a:t>
            </a:r>
            <a:r>
              <a:rPr lang="vi-VN" i="1" dirty="0" err="1"/>
              <a:t>điện</a:t>
            </a:r>
            <a:r>
              <a:rPr lang="vi-VN" i="1" dirty="0"/>
              <a:t> </a:t>
            </a:r>
            <a:r>
              <a:rPr lang="vi-VN" i="1" dirty="0" err="1"/>
              <a:t>tử</a:t>
            </a:r>
            <a:r>
              <a:rPr lang="vi-VN" i="1" dirty="0"/>
              <a:t> </a:t>
            </a:r>
            <a:r>
              <a:rPr lang="vi-VN" i="1" dirty="0" err="1"/>
              <a:t>nhằm</a:t>
            </a:r>
            <a:r>
              <a:rPr lang="vi-VN" i="1" dirty="0"/>
              <a:t> </a:t>
            </a:r>
            <a:r>
              <a:rPr lang="vi-VN" i="1" dirty="0" err="1"/>
              <a:t>bảo</a:t>
            </a:r>
            <a:r>
              <a:rPr lang="vi-VN" i="1" dirty="0"/>
              <a:t> </a:t>
            </a:r>
            <a:r>
              <a:rPr lang="vi-VN" i="1" dirty="0" err="1"/>
              <a:t>vệ</a:t>
            </a:r>
            <a:r>
              <a:rPr lang="vi-VN" i="1" dirty="0"/>
              <a:t> </a:t>
            </a:r>
            <a:r>
              <a:rPr lang="vi-VN" i="1" dirty="0" err="1"/>
              <a:t>người</a:t>
            </a:r>
            <a:r>
              <a:rPr lang="vi-VN" i="1" dirty="0"/>
              <a:t> tiêu </a:t>
            </a:r>
            <a:r>
              <a:rPr lang="vi-VN" i="1" dirty="0" err="1"/>
              <a:t>dùng</a:t>
            </a:r>
            <a:r>
              <a:rPr lang="vi-VN" i="1" dirty="0"/>
              <a:t>”</a:t>
            </a:r>
            <a:r>
              <a:rPr lang="en-US" i="1" dirty="0"/>
              <a:t>, do </a:t>
            </a:r>
            <a:r>
              <a:rPr lang="vi-VN" i="1" dirty="0" err="1"/>
              <a:t>Bộ</a:t>
            </a:r>
            <a:r>
              <a:rPr lang="vi-VN" i="1" dirty="0"/>
              <a:t> </a:t>
            </a:r>
            <a:r>
              <a:rPr lang="vi-VN" i="1" dirty="0" err="1"/>
              <a:t>Ngoại</a:t>
            </a:r>
            <a:r>
              <a:rPr lang="vi-VN" i="1" dirty="0"/>
              <a:t> giao </a:t>
            </a:r>
            <a:r>
              <a:rPr lang="vi-VN" i="1" dirty="0" err="1"/>
              <a:t>và</a:t>
            </a:r>
            <a:r>
              <a:rPr lang="en-US" i="1" dirty="0"/>
              <a:t> </a:t>
            </a:r>
            <a:r>
              <a:rPr lang="vi-VN" i="1" dirty="0"/>
              <a:t>Thương </a:t>
            </a:r>
            <a:r>
              <a:rPr lang="vi-VN" i="1" dirty="0" err="1"/>
              <a:t>mại</a:t>
            </a:r>
            <a:r>
              <a:rPr lang="vi-VN" i="1" dirty="0"/>
              <a:t> </a:t>
            </a:r>
            <a:r>
              <a:rPr lang="vi-VN" i="1" dirty="0" err="1"/>
              <a:t>Úc</a:t>
            </a:r>
            <a:r>
              <a:rPr lang="en-US" i="1" dirty="0"/>
              <a:t> tài trợ, </a:t>
            </a:r>
            <a:r>
              <a:rPr lang="en-US" i="1" dirty="0" err="1"/>
              <a:t>quản</a:t>
            </a:r>
            <a:r>
              <a:rPr lang="en-US" i="1" dirty="0"/>
              <a:t> lý </a:t>
            </a:r>
            <a:r>
              <a:rPr lang="en-US" i="1" dirty="0" err="1"/>
              <a:t>bởi</a:t>
            </a:r>
            <a:r>
              <a:rPr lang="en-US" i="1" dirty="0"/>
              <a:t> Công ty DT Global Australia.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Báo cáo nghiên </a:t>
            </a:r>
            <a:r>
              <a:rPr lang="en-US" i="1" dirty="0" err="1"/>
              <a:t>cứu</a:t>
            </a:r>
            <a:r>
              <a:rPr lang="en-US" i="1" dirty="0"/>
              <a:t> </a:t>
            </a:r>
            <a:r>
              <a:rPr lang="en-US" i="1" dirty="0" err="1"/>
              <a:t>hiện</a:t>
            </a:r>
            <a:r>
              <a:rPr lang="en-US" i="1" dirty="0"/>
              <a:t> </a:t>
            </a:r>
            <a:r>
              <a:rPr lang="en-US" i="1" dirty="0" err="1"/>
              <a:t>vẫn</a:t>
            </a:r>
            <a:r>
              <a:rPr lang="en-US" i="1" dirty="0"/>
              <a:t> đang</a:t>
            </a:r>
            <a:r>
              <a:rPr lang="vi-VN" i="1" dirty="0"/>
              <a:t> được hoàn thiện. </a:t>
            </a:r>
            <a:r>
              <a:rPr lang="en-US" i="1" dirty="0"/>
              <a:t>C</a:t>
            </a:r>
            <a:r>
              <a:rPr lang="vi-VN" i="1" dirty="0"/>
              <a:t>ác quan điểm và </a:t>
            </a:r>
            <a:r>
              <a:rPr lang="en-US" i="1" dirty="0" err="1"/>
              <a:t>nhận</a:t>
            </a:r>
            <a:r>
              <a:rPr lang="en-US" i="1" dirty="0"/>
              <a:t> </a:t>
            </a:r>
            <a:r>
              <a:rPr lang="en-US" i="1" dirty="0" err="1"/>
              <a:t>định</a:t>
            </a:r>
            <a:r>
              <a:rPr lang="vi-VN" i="1" dirty="0"/>
              <a:t> </a:t>
            </a:r>
            <a:r>
              <a:rPr lang="en-US" i="1" dirty="0"/>
              <a:t>trong báo cáo </a:t>
            </a:r>
            <a:r>
              <a:rPr lang="vi-VN" i="1" dirty="0" err="1"/>
              <a:t>là</a:t>
            </a:r>
            <a:r>
              <a:rPr lang="vi-VN" i="1" dirty="0"/>
              <a:t> </a:t>
            </a:r>
            <a:r>
              <a:rPr lang="vi-VN" i="1" dirty="0" err="1"/>
              <a:t>của</a:t>
            </a:r>
            <a:r>
              <a:rPr lang="vi-VN" i="1" dirty="0"/>
              <a:t> </a:t>
            </a:r>
            <a:r>
              <a:rPr lang="en-US" i="1" dirty="0"/>
              <a:t>nhóm</a:t>
            </a:r>
            <a:r>
              <a:rPr lang="vi-VN" i="1" dirty="0"/>
              <a:t> </a:t>
            </a:r>
            <a:r>
              <a:rPr lang="vi-VN" i="1" dirty="0" err="1"/>
              <a:t>tác</a:t>
            </a:r>
            <a:r>
              <a:rPr lang="vi-VN" i="1" dirty="0"/>
              <a:t> </a:t>
            </a:r>
            <a:r>
              <a:rPr lang="vi-VN" i="1" dirty="0" err="1"/>
              <a:t>giả</a:t>
            </a:r>
            <a:r>
              <a:rPr lang="vi-VN" i="1" dirty="0"/>
              <a:t>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2497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136F-91D7-4F93-827E-699CD6414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Đề xuất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D3DEBD-14DE-43BD-9F3C-A0ACD3AF4AC5}"/>
              </a:ext>
            </a:extLst>
          </p:cNvPr>
          <p:cNvSpPr/>
          <p:nvPr/>
        </p:nvSpPr>
        <p:spPr>
          <a:xfrm>
            <a:off x="1989056" y="1923068"/>
            <a:ext cx="8779497" cy="1074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>
                <a:solidFill>
                  <a:schemeClr val="tx1"/>
                </a:solidFill>
              </a:rPr>
              <a:t>Đề xuất chung</a:t>
            </a:r>
            <a:endParaRPr lang="en-US" sz="2800" i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511D56-8389-4D09-A32B-9E8482FF2A4A}"/>
              </a:ext>
            </a:extLst>
          </p:cNvPr>
          <p:cNvSpPr/>
          <p:nvPr/>
        </p:nvSpPr>
        <p:spPr>
          <a:xfrm>
            <a:off x="1989056" y="3429000"/>
            <a:ext cx="2064470" cy="1548353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Cơ sở kinh tế và pháp lý</a:t>
            </a:r>
            <a:endParaRPr lang="en-US" sz="24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3493A2-6BDE-4A4A-B9F5-3CAE1797D197}"/>
              </a:ext>
            </a:extLst>
          </p:cNvPr>
          <p:cNvSpPr/>
          <p:nvPr/>
        </p:nvSpPr>
        <p:spPr>
          <a:xfrm>
            <a:off x="4262487" y="3428999"/>
            <a:ext cx="2064470" cy="1548353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Cơ </a:t>
            </a:r>
            <a:r>
              <a:rPr lang="vi-VN" sz="2400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sở</a:t>
            </a:r>
            <a:r>
              <a:rPr lang="vi-VN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hạ</a:t>
            </a:r>
            <a:r>
              <a:rPr lang="vi-VN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tầng</a:t>
            </a:r>
            <a:r>
              <a:rPr lang="vi-VN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CNTT</a:t>
            </a:r>
            <a:endParaRPr lang="en-US" sz="24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E2E16D-4577-4F0D-AE54-81DB921EF95B}"/>
              </a:ext>
            </a:extLst>
          </p:cNvPr>
          <p:cNvSpPr/>
          <p:nvPr/>
        </p:nvSpPr>
        <p:spPr>
          <a:xfrm>
            <a:off x="6430652" y="3428998"/>
            <a:ext cx="2064470" cy="1548353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Nguồn nhân lực</a:t>
            </a:r>
            <a:endParaRPr lang="en-US" sz="24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B49C8B-23BE-4D8E-8A32-B95D10734007}"/>
              </a:ext>
            </a:extLst>
          </p:cNvPr>
          <p:cNvSpPr/>
          <p:nvPr/>
        </p:nvSpPr>
        <p:spPr>
          <a:xfrm>
            <a:off x="8704083" y="3428998"/>
            <a:ext cx="2064470" cy="1548353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Hợp tác quốc tế</a:t>
            </a:r>
            <a:endParaRPr lang="en-US" sz="24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DA7B30-23B0-44AA-B4E0-5BAF038A9AF7}"/>
              </a:ext>
            </a:extLst>
          </p:cNvPr>
          <p:cNvSpPr txBox="1"/>
          <p:nvPr/>
        </p:nvSpPr>
        <p:spPr>
          <a:xfrm>
            <a:off x="4053526" y="5211551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Nhóm tác giả.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3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29F11-EF92-46A2-B05D-BB11907D5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Tài liệu tham khảo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5D519-6703-47F5-ABEF-01F04F6B9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5165724"/>
          </a:xfrm>
        </p:spPr>
        <p:txBody>
          <a:bodyPr/>
          <a:lstStyle/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Allison, J.R. (1990), Five Ways to Keep Disputes Out of Court.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Magazine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January-February.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American Bar Association. </a:t>
            </a:r>
            <a:r>
              <a:rPr lang="en-US" sz="1500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www.americanbar.org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APEC (2019), APEC Collaborative Framework for Online Dispute Resolution.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Cortes, P. (2011), What Should the Ideal ODR System for E-commerce Consumers Look Like?,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Hidden World of Consumer ADR: Redress and </a:t>
            </a:r>
            <a:r>
              <a:rPr lang="en-US" sz="15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Behaviour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CSLS Oxford, 28 October 2011.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Google, Temasek and Bain (2020), e-SEA Economy 2020.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Martin, W.A.C. (2018), ADR Redress 2018: Alternative Dispute Resolution – A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Misnomer.Australian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Disputes Centre. Perth. 6 March.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Nguyen Phuong Linh, Dinh Hoang Anh, and Chu Thanh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Giang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(2017), Vietnam’s Recognition and Enforcement of Foreign Arbitral Awards and Preparation for EVFTA,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Working Paper No. 18/2017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World Trade Institute.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Nguyen Thi Hong Nhung (2017), Online Dispute Resolution – Experience for Vietnam, Papers at International Conference For Young Researchers In Economics And Business, ICYREB 2017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Niti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A. (2020), Designing the Future of Dispute Resolution: The ODR Policy Plan for India.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Van den Heuvel, E. (2001), Online Dispute Resolution as a Solution to Cross-border E-disputes: An Introduction to ODR.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VIAC online. www.viac.vn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Viet Nam E-Commerce and Digital Economy Agency (2020), Viet Nam E-Commerce White Book 2020 [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trắng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mại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2020]. In Vietnamese.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VMC online. www.vmc.org.vn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464662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EE66A-1F46-4D26-86A5-A9511F652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23652-ACC7-4F0B-AB01-50B8C2FBF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752344"/>
            <a:ext cx="10972800" cy="3373820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b="1" i="1"/>
              <a:t>TRÂN TRỌNG CẢM ƠN!</a:t>
            </a:r>
            <a:endParaRPr lang="en-US" sz="6000" b="1" i="1" dirty="0"/>
          </a:p>
        </p:txBody>
      </p:sp>
    </p:spTree>
    <p:extLst>
      <p:ext uri="{BB962C8B-B14F-4D97-AF65-F5344CB8AC3E}">
        <p14:creationId xmlns:p14="http://schemas.microsoft.com/office/powerpoint/2010/main" val="4054688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5A40-3F5D-4B06-91E0-2755A54C2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Cơ</a:t>
            </a:r>
            <a:r>
              <a:rPr lang="en-US" b="1" dirty="0"/>
              <a:t> </a:t>
            </a:r>
            <a:r>
              <a:rPr lang="en-US" b="1" dirty="0" err="1"/>
              <a:t>sở</a:t>
            </a:r>
            <a:r>
              <a:rPr lang="en-US" b="1" dirty="0"/>
              <a:t> </a:t>
            </a:r>
            <a:r>
              <a:rPr lang="en-US" b="1" dirty="0" err="1"/>
              <a:t>thực</a:t>
            </a:r>
            <a:r>
              <a:rPr lang="en-US" b="1" dirty="0"/>
              <a:t> </a:t>
            </a:r>
            <a:r>
              <a:rPr lang="en-US" b="1" dirty="0" err="1"/>
              <a:t>hiện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18308-CA6B-48B5-9C66-9C78DABE5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APEC bắt đầu thảo luận việc thúc đẩy ODR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2016</a:t>
            </a:r>
            <a:r>
              <a:rPr lang="vi-VN" dirty="0"/>
              <a:t>.</a:t>
            </a:r>
            <a:endParaRPr lang="en-US" dirty="0"/>
          </a:p>
          <a:p>
            <a:pPr lvl="1"/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khổ</a:t>
            </a:r>
            <a:r>
              <a:rPr lang="en-US" dirty="0"/>
              <a:t> </a:t>
            </a:r>
            <a:r>
              <a:rPr lang="vi-VN" dirty="0"/>
              <a:t>hợp tác APEC về ODR</a:t>
            </a:r>
            <a:r>
              <a:rPr lang="en-US" dirty="0"/>
              <a:t> </a:t>
            </a:r>
            <a:r>
              <a:rPr lang="vi-VN" dirty="0"/>
              <a:t>được thông qua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2019</a:t>
            </a:r>
            <a:r>
              <a:rPr lang="vi-VN" dirty="0"/>
              <a:t>.</a:t>
            </a:r>
            <a:endParaRPr lang="en-US" dirty="0"/>
          </a:p>
          <a:p>
            <a:r>
              <a:rPr lang="vi-VN" dirty="0" err="1"/>
              <a:t>Hoạt</a:t>
            </a:r>
            <a:r>
              <a:rPr lang="vi-VN" dirty="0"/>
              <a:t> </a:t>
            </a:r>
            <a:r>
              <a:rPr lang="vi-VN" dirty="0" err="1"/>
              <a:t>động</a:t>
            </a:r>
            <a:r>
              <a:rPr lang="vi-VN" dirty="0"/>
              <a:t> thương </a:t>
            </a:r>
            <a:r>
              <a:rPr lang="vi-VN" dirty="0" err="1"/>
              <a:t>mại</a:t>
            </a:r>
            <a:r>
              <a:rPr lang="vi-VN" dirty="0"/>
              <a:t> </a:t>
            </a:r>
            <a:r>
              <a:rPr lang="vi-VN" dirty="0" err="1"/>
              <a:t>điện</a:t>
            </a:r>
            <a:r>
              <a:rPr lang="vi-VN" dirty="0"/>
              <a:t> </a:t>
            </a:r>
            <a:r>
              <a:rPr lang="vi-VN" dirty="0" err="1"/>
              <a:t>tử</a:t>
            </a:r>
            <a:r>
              <a:rPr lang="vi-VN" dirty="0"/>
              <a:t> </a:t>
            </a:r>
            <a:r>
              <a:rPr lang="en-US" dirty="0"/>
              <a:t>phát </a:t>
            </a:r>
            <a:r>
              <a:rPr lang="en-US" dirty="0" err="1"/>
              <a:t>triển</a:t>
            </a:r>
            <a:r>
              <a:rPr lang="vi-VN" dirty="0"/>
              <a:t> nhanh</a:t>
            </a:r>
            <a:r>
              <a:rPr lang="en-US" dirty="0"/>
              <a:t> </a:t>
            </a:r>
            <a:r>
              <a:rPr lang="en-US" dirty="0" err="1"/>
              <a:t>chóng</a:t>
            </a:r>
            <a:r>
              <a:rPr lang="vi-VN" dirty="0"/>
              <a:t> ở Việt Nam</a:t>
            </a:r>
            <a:endParaRPr lang="en-US" dirty="0"/>
          </a:p>
          <a:p>
            <a:pPr lvl="1"/>
            <a:r>
              <a:rPr lang="en-US" dirty="0"/>
              <a:t>H</a:t>
            </a:r>
            <a:r>
              <a:rPr lang="vi-VN" dirty="0" err="1"/>
              <a:t>ạn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vi-VN" dirty="0"/>
              <a:t> giải quyết tranh chấp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vi-VN" dirty="0"/>
              <a:t> </a:t>
            </a:r>
            <a:r>
              <a:rPr lang="en-US" dirty="0"/>
              <a:t>TMĐT</a:t>
            </a:r>
          </a:p>
          <a:p>
            <a:r>
              <a:rPr lang="en-US" dirty="0" err="1"/>
              <a:t>Đại</a:t>
            </a:r>
            <a:r>
              <a:rPr lang="en-US" dirty="0"/>
              <a:t> dịch </a:t>
            </a:r>
            <a:r>
              <a:rPr lang="vi-VN" dirty="0"/>
              <a:t>COVID-19 </a:t>
            </a:r>
            <a:r>
              <a:rPr lang="vi-VN" dirty="0" err="1"/>
              <a:t>và</a:t>
            </a:r>
            <a:r>
              <a:rPr lang="vi-VN" dirty="0"/>
              <a:t> </a:t>
            </a:r>
            <a:r>
              <a:rPr lang="vi-VN" dirty="0" err="1"/>
              <a:t>gián</a:t>
            </a:r>
            <a:r>
              <a:rPr lang="vi-VN" dirty="0"/>
              <a:t> </a:t>
            </a:r>
            <a:r>
              <a:rPr lang="vi-VN" dirty="0" err="1"/>
              <a:t>đoạn</a:t>
            </a:r>
            <a:r>
              <a:rPr lang="vi-VN" dirty="0"/>
              <a:t> </a:t>
            </a:r>
            <a:r>
              <a:rPr lang="vi-VN" dirty="0" err="1"/>
              <a:t>chuỗi</a:t>
            </a:r>
            <a:r>
              <a:rPr lang="vi-VN" dirty="0"/>
              <a:t> cung </a:t>
            </a:r>
            <a:r>
              <a:rPr lang="vi-VN" dirty="0" err="1"/>
              <a:t>ứng</a:t>
            </a:r>
            <a:endParaRPr lang="en-US" dirty="0"/>
          </a:p>
          <a:p>
            <a:pPr lvl="1"/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chấp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vi-VN" dirty="0"/>
              <a:t>(gồm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vi-VN" dirty="0"/>
              <a:t>)</a:t>
            </a:r>
            <a:r>
              <a:rPr lang="en-US" dirty="0"/>
              <a:t>,</a:t>
            </a:r>
            <a:r>
              <a:rPr lang="vi-VN" dirty="0"/>
              <a:t> </a:t>
            </a:r>
            <a:r>
              <a:rPr lang="en-US" dirty="0" err="1"/>
              <a:t>khó</a:t>
            </a:r>
            <a:r>
              <a:rPr lang="en-US" dirty="0"/>
              <a:t>/</a:t>
            </a:r>
            <a:r>
              <a:rPr lang="vi-VN" dirty="0"/>
              <a:t>không thể giải quyết </a:t>
            </a:r>
            <a:r>
              <a:rPr lang="en-US" dirty="0"/>
              <a:t>t</a:t>
            </a:r>
            <a:r>
              <a:rPr lang="vi-VN" dirty="0"/>
              <a:t>rực tiếp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6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BC2BF-68F3-40EF-85F3-A57C6A80D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8D2C3-6CA1-4C71-9C25-6B83BDFCE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/>
              <a:t>Dự</a:t>
            </a:r>
            <a:r>
              <a:rPr lang="en-US" i="1" dirty="0"/>
              <a:t> </a:t>
            </a:r>
            <a:r>
              <a:rPr lang="en-US" i="1" dirty="0" err="1"/>
              <a:t>án</a:t>
            </a:r>
            <a:r>
              <a:rPr lang="en-US" i="1" dirty="0"/>
              <a:t> </a:t>
            </a:r>
            <a:r>
              <a:rPr lang="vi-VN" i="1" dirty="0"/>
              <a:t>“Thúc đẩy giải quyết tranh chấp trực tuyến trong Thương mại điện tử nhằm bảo vệ người tiêu dùng”, nhưng</a:t>
            </a:r>
            <a:r>
              <a:rPr lang="en-US" i="1" dirty="0"/>
              <a:t> </a:t>
            </a:r>
            <a:r>
              <a:rPr lang="en-US" i="1" dirty="0" err="1"/>
              <a:t>hướng</a:t>
            </a:r>
            <a:r>
              <a:rPr lang="en-US" i="1" dirty="0"/>
              <a:t> </a:t>
            </a:r>
            <a:r>
              <a:rPr lang="vi-VN" i="1" dirty="0"/>
              <a:t>vào ODR nói chung</a:t>
            </a:r>
            <a:r>
              <a:rPr lang="en-US" i="1" dirty="0"/>
              <a:t>, </a:t>
            </a:r>
            <a:r>
              <a:rPr lang="en-US" i="1" dirty="0" err="1"/>
              <a:t>áp</a:t>
            </a:r>
            <a:r>
              <a:rPr lang="en-US" i="1" dirty="0"/>
              <a:t> </a:t>
            </a:r>
            <a:r>
              <a:rPr lang="en-US" i="1" dirty="0" err="1"/>
              <a:t>dụng</a:t>
            </a:r>
            <a:r>
              <a:rPr lang="en-US" i="1" dirty="0"/>
              <a:t> </a:t>
            </a:r>
            <a:r>
              <a:rPr lang="en-US" i="1" dirty="0" err="1"/>
              <a:t>cho</a:t>
            </a:r>
            <a:r>
              <a:rPr lang="en-US" i="1" dirty="0"/>
              <a:t> </a:t>
            </a:r>
            <a:r>
              <a:rPr lang="vi-VN" i="1" dirty="0"/>
              <a:t>các tranh chấp</a:t>
            </a:r>
            <a:r>
              <a:rPr lang="en-US" i="1" dirty="0"/>
              <a:t> </a:t>
            </a:r>
            <a:r>
              <a:rPr lang="en-US" i="1" dirty="0" err="1"/>
              <a:t>trong</a:t>
            </a:r>
            <a:r>
              <a:rPr lang="en-US" i="1" dirty="0"/>
              <a:t> </a:t>
            </a:r>
            <a:r>
              <a:rPr lang="en-US" i="1" dirty="0" err="1"/>
              <a:t>mọi</a:t>
            </a:r>
            <a:r>
              <a:rPr lang="en-US" i="1" dirty="0"/>
              <a:t> </a:t>
            </a:r>
            <a:r>
              <a:rPr lang="en-US" i="1" dirty="0" err="1"/>
              <a:t>lĩnh</a:t>
            </a:r>
            <a:r>
              <a:rPr lang="en-US" i="1" dirty="0"/>
              <a:t> </a:t>
            </a:r>
            <a:r>
              <a:rPr lang="en-US" i="1" dirty="0" err="1"/>
              <a:t>vực</a:t>
            </a:r>
            <a:r>
              <a:rPr lang="vi-VN" i="1" dirty="0"/>
              <a:t> kinh doanh (không chỉ </a:t>
            </a:r>
            <a:r>
              <a:rPr lang="en-US" i="1" dirty="0"/>
              <a:t>qua</a:t>
            </a:r>
            <a:r>
              <a:rPr lang="vi-VN" i="1" dirty="0"/>
              <a:t> nền tảng thương mại điện tử).</a:t>
            </a:r>
            <a:endParaRPr lang="en-US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4B55EE-5E8A-4F0C-887A-A736751A9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15" y="4370991"/>
            <a:ext cx="5576310" cy="163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51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DA2BD-E825-4A14-812E-73E99FD8B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Các hoạt động chính của </a:t>
            </a:r>
            <a:r>
              <a:rPr lang="en-US" dirty="0" err="1"/>
              <a:t>Dự</a:t>
            </a:r>
            <a:r>
              <a:rPr lang="en-US" dirty="0"/>
              <a:t> án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D9FD67-4109-4AA4-9B2A-4E99B0AB8E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472212"/>
              </p:ext>
            </p:extLst>
          </p:nvPr>
        </p:nvGraphicFramePr>
        <p:xfrm>
          <a:off x="1573784" y="1122002"/>
          <a:ext cx="9044432" cy="5964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rrow: Bent 4">
            <a:extLst>
              <a:ext uri="{FF2B5EF4-FFF2-40B4-BE49-F238E27FC236}">
                <a16:creationId xmlns:a16="http://schemas.microsoft.com/office/drawing/2014/main" id="{8A849342-46FC-4867-9C04-0842D8B65E7D}"/>
              </a:ext>
            </a:extLst>
          </p:cNvPr>
          <p:cNvSpPr/>
          <p:nvPr/>
        </p:nvSpPr>
        <p:spPr>
          <a:xfrm flipV="1">
            <a:off x="2340864" y="3346863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B204F8B3-3A1B-4C33-ABF0-C62BE433BD37}"/>
              </a:ext>
            </a:extLst>
          </p:cNvPr>
          <p:cNvSpPr/>
          <p:nvPr/>
        </p:nvSpPr>
        <p:spPr>
          <a:xfrm flipV="1">
            <a:off x="4067540" y="4196847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row: Bent 6">
            <a:extLst>
              <a:ext uri="{FF2B5EF4-FFF2-40B4-BE49-F238E27FC236}">
                <a16:creationId xmlns:a16="http://schemas.microsoft.com/office/drawing/2014/main" id="{7ADC6F98-410F-48A5-B5E8-0BEDABA31A30}"/>
              </a:ext>
            </a:extLst>
          </p:cNvPr>
          <p:cNvSpPr/>
          <p:nvPr/>
        </p:nvSpPr>
        <p:spPr>
          <a:xfrm flipV="1">
            <a:off x="6096000" y="4979271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allout: Line 7">
            <a:extLst>
              <a:ext uri="{FF2B5EF4-FFF2-40B4-BE49-F238E27FC236}">
                <a16:creationId xmlns:a16="http://schemas.microsoft.com/office/drawing/2014/main" id="{27F64FA7-5FDC-482A-9795-CB0802BB2D59}"/>
              </a:ext>
            </a:extLst>
          </p:cNvPr>
          <p:cNvSpPr/>
          <p:nvPr/>
        </p:nvSpPr>
        <p:spPr>
          <a:xfrm>
            <a:off x="5216322" y="1513414"/>
            <a:ext cx="2253163" cy="1143000"/>
          </a:xfrm>
          <a:prstGeom prst="borderCallout1">
            <a:avLst>
              <a:gd name="adj1" fmla="val 48400"/>
              <a:gd name="adj2" fmla="val -793"/>
              <a:gd name="adj3" fmla="val 164459"/>
              <a:gd name="adj4" fmla="val -3498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CIEM, VIAC, RDO và IEC </a:t>
            </a:r>
            <a:r>
              <a:rPr lang="en-US" dirty="0" err="1">
                <a:solidFill>
                  <a:srgbClr val="7030A0"/>
                </a:solidFill>
              </a:rPr>
              <a:t>phối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hợp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thực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hiên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AEC60371-BF25-4182-BAE6-1E28D6D300EA}"/>
              </a:ext>
            </a:extLst>
          </p:cNvPr>
          <p:cNvSpPr/>
          <p:nvPr/>
        </p:nvSpPr>
        <p:spPr>
          <a:xfrm>
            <a:off x="6095999" y="2867338"/>
            <a:ext cx="3293097" cy="114300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rgbClr val="002060"/>
                </a:solidFill>
              </a:rPr>
              <a:t>VIAC </a:t>
            </a:r>
            <a:r>
              <a:rPr lang="vi-VN" dirty="0" err="1">
                <a:solidFill>
                  <a:srgbClr val="002060"/>
                </a:solidFill>
              </a:rPr>
              <a:t>và</a:t>
            </a:r>
            <a:r>
              <a:rPr lang="vi-VN" dirty="0">
                <a:solidFill>
                  <a:srgbClr val="002060"/>
                </a:solidFill>
              </a:rPr>
              <a:t> RDO </a:t>
            </a:r>
            <a:r>
              <a:rPr lang="en-US" dirty="0">
                <a:solidFill>
                  <a:srgbClr val="002060"/>
                </a:solidFill>
              </a:rPr>
              <a:t>t</a:t>
            </a:r>
            <a:r>
              <a:rPr lang="vi-VN" dirty="0" err="1">
                <a:solidFill>
                  <a:srgbClr val="002060"/>
                </a:solidFill>
              </a:rPr>
              <a:t>hực</a:t>
            </a:r>
            <a:r>
              <a:rPr lang="vi-VN" dirty="0">
                <a:solidFill>
                  <a:srgbClr val="002060"/>
                </a:solidFill>
              </a:rPr>
              <a:t> </a:t>
            </a:r>
            <a:r>
              <a:rPr lang="vi-VN" dirty="0" err="1">
                <a:solidFill>
                  <a:srgbClr val="002060"/>
                </a:solidFill>
              </a:rPr>
              <a:t>hiện</a:t>
            </a:r>
            <a:r>
              <a:rPr lang="vi-VN" dirty="0">
                <a:solidFill>
                  <a:srgbClr val="002060"/>
                </a:solidFill>
              </a:rPr>
              <a:t>, </a:t>
            </a:r>
            <a:r>
              <a:rPr lang="en-US" dirty="0">
                <a:solidFill>
                  <a:srgbClr val="002060"/>
                </a:solidFill>
              </a:rPr>
              <a:t>với sự</a:t>
            </a:r>
            <a:r>
              <a:rPr lang="vi-VN" dirty="0">
                <a:solidFill>
                  <a:srgbClr val="002060"/>
                </a:solidFill>
              </a:rPr>
              <a:t> </a:t>
            </a:r>
            <a:r>
              <a:rPr lang="vi-VN" dirty="0" err="1">
                <a:solidFill>
                  <a:srgbClr val="002060"/>
                </a:solidFill>
              </a:rPr>
              <a:t>hỗ</a:t>
            </a:r>
            <a:r>
              <a:rPr lang="vi-VN" dirty="0">
                <a:solidFill>
                  <a:srgbClr val="002060"/>
                </a:solidFill>
              </a:rPr>
              <a:t> </a:t>
            </a:r>
            <a:r>
              <a:rPr lang="vi-VN" dirty="0" err="1">
                <a:solidFill>
                  <a:srgbClr val="002060"/>
                </a:solidFill>
              </a:rPr>
              <a:t>trợ</a:t>
            </a:r>
            <a:r>
              <a:rPr lang="vi-VN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của</a:t>
            </a:r>
            <a:r>
              <a:rPr lang="vi-VN" dirty="0">
                <a:solidFill>
                  <a:srgbClr val="002060"/>
                </a:solidFill>
              </a:rPr>
              <a:t> CIEM </a:t>
            </a:r>
            <a:r>
              <a:rPr lang="vi-VN" dirty="0" err="1">
                <a:solidFill>
                  <a:srgbClr val="002060"/>
                </a:solidFill>
              </a:rPr>
              <a:t>và</a:t>
            </a:r>
            <a:r>
              <a:rPr lang="vi-VN" dirty="0">
                <a:solidFill>
                  <a:srgbClr val="002060"/>
                </a:solidFill>
              </a:rPr>
              <a:t> IEC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D60F538-9B87-420E-963D-5E1CA328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6464" y="5943598"/>
            <a:ext cx="2241808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 err="1"/>
              <a:t>Nguồn</a:t>
            </a:r>
            <a:r>
              <a:rPr lang="en-US" sz="1800" i="1" dirty="0"/>
              <a:t>: Nhóm tác </a:t>
            </a:r>
            <a:r>
              <a:rPr lang="en-US" sz="1800" i="1" dirty="0" err="1"/>
              <a:t>giả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103770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90148-7209-4CA4-B09F-73095C1C4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Khung </a:t>
            </a:r>
            <a:r>
              <a:rPr lang="en-US" dirty="0"/>
              <a:t>khổ nghiên cứu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58A4F-15DB-4AED-AAE6-E6A2F76D5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962" y="6126164"/>
            <a:ext cx="2569996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 err="1"/>
              <a:t>Nguồn</a:t>
            </a:r>
            <a:r>
              <a:rPr lang="en-US" sz="1800" i="1" dirty="0"/>
              <a:t>: Nhóm tác </a:t>
            </a:r>
            <a:r>
              <a:rPr lang="en-US" sz="1800" i="1" dirty="0" err="1"/>
              <a:t>giả</a:t>
            </a:r>
            <a:endParaRPr lang="en-US" sz="18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3A28FC-E14F-49DC-A1C8-C3C4747B9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957" y="1576385"/>
            <a:ext cx="8465058" cy="454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46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08F8A-DAB1-48FA-8CB5-8E378EF6C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Phương </a:t>
            </a:r>
            <a:r>
              <a:rPr lang="vi-VN" dirty="0" err="1"/>
              <a:t>pháp</a:t>
            </a:r>
            <a:r>
              <a:rPr lang="vi-VN" dirty="0"/>
              <a:t> </a:t>
            </a:r>
            <a:r>
              <a:rPr lang="en-US" dirty="0"/>
              <a:t>nghiên cứu</a:t>
            </a:r>
          </a:p>
        </p:txBody>
      </p:sp>
      <p:grpSp>
        <p:nvGrpSpPr>
          <p:cNvPr id="4" name="Canvas 18">
            <a:extLst>
              <a:ext uri="{FF2B5EF4-FFF2-40B4-BE49-F238E27FC236}">
                <a16:creationId xmlns:a16="http://schemas.microsoft.com/office/drawing/2014/main" id="{BCD37DB7-631A-4AD4-9BD0-43D08F7521C3}"/>
              </a:ext>
            </a:extLst>
          </p:cNvPr>
          <p:cNvGrpSpPr/>
          <p:nvPr/>
        </p:nvGrpSpPr>
        <p:grpSpPr>
          <a:xfrm>
            <a:off x="2113112" y="1706302"/>
            <a:ext cx="8345424" cy="4151376"/>
            <a:chOff x="42079" y="-24788"/>
            <a:chExt cx="5486393" cy="252412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2D76E5-A492-4BEC-8775-B295431F4E82}"/>
                </a:ext>
              </a:extLst>
            </p:cNvPr>
            <p:cNvSpPr/>
            <p:nvPr/>
          </p:nvSpPr>
          <p:spPr>
            <a:xfrm>
              <a:off x="42079" y="-24788"/>
              <a:ext cx="5486393" cy="2524126"/>
            </a:xfrm>
            <a:prstGeom prst="rect">
              <a:avLst/>
            </a:prstGeom>
            <a:solidFill>
              <a:prstClr val="white"/>
            </a:solidFill>
          </p:spPr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A4CC4CA-929C-4B41-A4A2-BEA905433167}"/>
                </a:ext>
              </a:extLst>
            </p:cNvPr>
            <p:cNvSpPr/>
            <p:nvPr/>
          </p:nvSpPr>
          <p:spPr>
            <a:xfrm>
              <a:off x="1824820" y="647700"/>
              <a:ext cx="1741123" cy="10763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i="1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Phương pháp nghiên cứu</a:t>
              </a:r>
            </a:p>
          </p:txBody>
        </p:sp>
        <p:sp>
          <p:nvSpPr>
            <p:cNvPr id="7" name="Flowchart: Terminator 6">
              <a:extLst>
                <a:ext uri="{FF2B5EF4-FFF2-40B4-BE49-F238E27FC236}">
                  <a16:creationId xmlns:a16="http://schemas.microsoft.com/office/drawing/2014/main" id="{EFA13BFE-0C4C-40A5-890D-9E1A1B01D492}"/>
                </a:ext>
              </a:extLst>
            </p:cNvPr>
            <p:cNvSpPr/>
            <p:nvPr/>
          </p:nvSpPr>
          <p:spPr>
            <a:xfrm>
              <a:off x="255928" y="76200"/>
              <a:ext cx="1315696" cy="771525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Nghiên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cứu</a:t>
              </a: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tài</a:t>
              </a: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liệu</a:t>
              </a:r>
              <a:endParaRPr lang="en-US" sz="24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lowchart: Terminator 7">
              <a:extLst>
                <a:ext uri="{FF2B5EF4-FFF2-40B4-BE49-F238E27FC236}">
                  <a16:creationId xmlns:a16="http://schemas.microsoft.com/office/drawing/2014/main" id="{66A4893F-EB06-493F-B406-7AD6F6724D5D}"/>
                </a:ext>
              </a:extLst>
            </p:cNvPr>
            <p:cNvSpPr/>
            <p:nvPr/>
          </p:nvSpPr>
          <p:spPr>
            <a:xfrm>
              <a:off x="54622" y="1551601"/>
              <a:ext cx="1517001" cy="924901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Tham vấn các bên liên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quan</a:t>
              </a:r>
              <a:endParaRPr lang="en-US" sz="24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lowchart: Terminator 8">
              <a:extLst>
                <a:ext uri="{FF2B5EF4-FFF2-40B4-BE49-F238E27FC236}">
                  <a16:creationId xmlns:a16="http://schemas.microsoft.com/office/drawing/2014/main" id="{8FB5CF89-BC6D-4802-AB74-AF6A74ADE79B}"/>
                </a:ext>
              </a:extLst>
            </p:cNvPr>
            <p:cNvSpPr/>
            <p:nvPr/>
          </p:nvSpPr>
          <p:spPr>
            <a:xfrm>
              <a:off x="4075719" y="799125"/>
              <a:ext cx="1190624" cy="771525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Khảo</a:t>
              </a: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sát</a:t>
              </a: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doanh</a:t>
              </a: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nghiệp</a:t>
              </a:r>
              <a:endParaRPr lang="en-US" sz="24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6C2A2D2E-2B28-407E-98BA-18166973EE4E}"/>
                </a:ext>
              </a:extLst>
            </p:cNvPr>
            <p:cNvSpPr/>
            <p:nvPr/>
          </p:nvSpPr>
          <p:spPr>
            <a:xfrm rot="13251571">
              <a:off x="1581148" y="714375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FC3B22FD-977C-4831-97AF-FF4D760E50D7}"/>
                </a:ext>
              </a:extLst>
            </p:cNvPr>
            <p:cNvSpPr/>
            <p:nvPr/>
          </p:nvSpPr>
          <p:spPr>
            <a:xfrm rot="8241626">
              <a:off x="1684948" y="1542076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8182CDBE-2588-44FD-80B5-FA7B78F01537}"/>
                </a:ext>
              </a:extLst>
            </p:cNvPr>
            <p:cNvSpPr/>
            <p:nvPr/>
          </p:nvSpPr>
          <p:spPr>
            <a:xfrm>
              <a:off x="3637575" y="999150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4D1FB88-1674-4936-A5FF-C5B1B2878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9085" y="5694452"/>
            <a:ext cx="2307530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 err="1"/>
              <a:t>Nguồn</a:t>
            </a:r>
            <a:r>
              <a:rPr lang="en-US" sz="1800" i="1" dirty="0"/>
              <a:t>: Nhóm tác </a:t>
            </a:r>
            <a:r>
              <a:rPr lang="en-US" sz="1800" i="1" dirty="0" err="1"/>
              <a:t>giả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77117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A7A84-F9C4-49CF-B4CC-DF4EC87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ODR là gì?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AAD95-6B3B-4D76-8B19-C0CA926F8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122" y="1581539"/>
            <a:ext cx="11240278" cy="4837175"/>
          </a:xfrm>
        </p:spPr>
        <p:txBody>
          <a:bodyPr/>
          <a:lstStyle/>
          <a:p>
            <a:r>
              <a:rPr lang="vi-VN" dirty="0" err="1"/>
              <a:t>Giải</a:t>
            </a:r>
            <a:r>
              <a:rPr lang="vi-VN" dirty="0"/>
              <a:t> </a:t>
            </a:r>
            <a:r>
              <a:rPr lang="vi-VN" dirty="0" err="1"/>
              <a:t>quyết</a:t>
            </a:r>
            <a:r>
              <a:rPr lang="vi-VN" dirty="0"/>
              <a:t> tranh </a:t>
            </a:r>
            <a:r>
              <a:rPr lang="vi-VN" dirty="0" err="1"/>
              <a:t>chấp</a:t>
            </a:r>
            <a:r>
              <a:rPr lang="vi-VN" dirty="0"/>
              <a:t>: (</a:t>
            </a:r>
            <a:r>
              <a:rPr lang="vi-VN" dirty="0" err="1"/>
              <a:t>các</a:t>
            </a:r>
            <a:r>
              <a:rPr lang="vi-VN" dirty="0"/>
              <a:t>) quy </a:t>
            </a:r>
            <a:r>
              <a:rPr lang="vi-VN" dirty="0" err="1"/>
              <a:t>trình</a:t>
            </a:r>
            <a:r>
              <a:rPr lang="vi-VN" dirty="0"/>
              <a:t> </a:t>
            </a:r>
            <a:r>
              <a:rPr lang="vi-VN" dirty="0" err="1"/>
              <a:t>có</a:t>
            </a:r>
            <a:r>
              <a:rPr lang="vi-VN" dirty="0"/>
              <a:t> </a:t>
            </a:r>
            <a:r>
              <a:rPr lang="vi-VN" dirty="0" err="1"/>
              <a:t>thể</a:t>
            </a:r>
            <a:r>
              <a:rPr lang="vi-VN" dirty="0"/>
              <a:t> </a:t>
            </a:r>
            <a:r>
              <a:rPr lang="vi-VN" dirty="0" err="1"/>
              <a:t>được</a:t>
            </a:r>
            <a:r>
              <a:rPr lang="vi-VN" dirty="0"/>
              <a:t> </a:t>
            </a:r>
            <a:r>
              <a:rPr lang="vi-VN" dirty="0" err="1"/>
              <a:t>sử</a:t>
            </a:r>
            <a:r>
              <a:rPr lang="vi-VN" dirty="0"/>
              <a:t> </a:t>
            </a:r>
            <a:r>
              <a:rPr lang="vi-VN" dirty="0" err="1"/>
              <a:t>dụng</a:t>
            </a:r>
            <a:r>
              <a:rPr lang="vi-VN" dirty="0"/>
              <a:t> </a:t>
            </a:r>
            <a:r>
              <a:rPr lang="vi-VN" dirty="0" err="1"/>
              <a:t>để</a:t>
            </a:r>
            <a:r>
              <a:rPr lang="vi-VN" dirty="0"/>
              <a:t> </a:t>
            </a:r>
            <a:r>
              <a:rPr lang="vi-VN" dirty="0" err="1"/>
              <a:t>giải</a:t>
            </a:r>
            <a:r>
              <a:rPr lang="vi-VN" dirty="0"/>
              <a:t> </a:t>
            </a:r>
            <a:r>
              <a:rPr lang="vi-VN" dirty="0" err="1"/>
              <a:t>quyết</a:t>
            </a:r>
            <a:r>
              <a:rPr lang="vi-VN" dirty="0"/>
              <a:t> tranh </a:t>
            </a:r>
            <a:r>
              <a:rPr lang="vi-VN" dirty="0" err="1"/>
              <a:t>chấp</a:t>
            </a:r>
            <a:r>
              <a:rPr lang="vi-VN" dirty="0"/>
              <a:t> </a:t>
            </a:r>
            <a:r>
              <a:rPr lang="vi-VN" dirty="0" err="1"/>
              <a:t>giữa</a:t>
            </a:r>
            <a:r>
              <a:rPr lang="vi-VN" dirty="0"/>
              <a:t> </a:t>
            </a:r>
            <a:r>
              <a:rPr lang="vi-VN" dirty="0" err="1"/>
              <a:t>các</a:t>
            </a:r>
            <a:r>
              <a:rPr lang="vi-VN" dirty="0"/>
              <a:t> bên.</a:t>
            </a:r>
            <a:endParaRPr lang="en-US" dirty="0"/>
          </a:p>
          <a:p>
            <a:r>
              <a:rPr lang="en-US" dirty="0"/>
              <a:t>Giải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chấp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thế (ADR): </a:t>
            </a:r>
            <a:r>
              <a:rPr lang="en-US" dirty="0" err="1"/>
              <a:t>Thay</a:t>
            </a:r>
            <a:r>
              <a:rPr lang="en-US" dirty="0"/>
              <a:t> thế ~ “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dirty="0" err="1"/>
              <a:t>tòa</a:t>
            </a:r>
            <a:r>
              <a:rPr lang="en-US" dirty="0"/>
              <a:t> án”</a:t>
            </a:r>
          </a:p>
          <a:p>
            <a:pPr lvl="1"/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;</a:t>
            </a:r>
          </a:p>
          <a:p>
            <a:pPr lvl="1"/>
            <a:r>
              <a:rPr lang="en-US" dirty="0" err="1"/>
              <a:t>Hòa</a:t>
            </a:r>
            <a:r>
              <a:rPr lang="en-US" dirty="0"/>
              <a:t> giải;</a:t>
            </a:r>
          </a:p>
          <a:p>
            <a:pPr lvl="1"/>
            <a:r>
              <a:rPr lang="en-US" dirty="0" err="1"/>
              <a:t>Trọng</a:t>
            </a:r>
            <a:r>
              <a:rPr lang="en-US" dirty="0"/>
              <a:t> tài.</a:t>
            </a:r>
          </a:p>
          <a:p>
            <a:r>
              <a:rPr lang="en-US" dirty="0"/>
              <a:t>Giải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chấp</a:t>
            </a:r>
            <a:r>
              <a:rPr lang="en-US" dirty="0"/>
              <a:t> trực </a:t>
            </a:r>
            <a:r>
              <a:rPr lang="en-US" dirty="0" err="1"/>
              <a:t>tuyến</a:t>
            </a:r>
            <a:r>
              <a:rPr lang="en-US" dirty="0"/>
              <a:t>: ADR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.</a:t>
            </a:r>
          </a:p>
          <a:p>
            <a:pPr lvl="1"/>
            <a:r>
              <a:rPr lang="vi-VN" dirty="0"/>
              <a:t>ODR </a:t>
            </a:r>
            <a:r>
              <a:rPr lang="vi-VN" dirty="0" err="1"/>
              <a:t>nói</a:t>
            </a:r>
            <a:r>
              <a:rPr lang="vi-VN" dirty="0"/>
              <a:t> chung </a:t>
            </a:r>
            <a:r>
              <a:rPr lang="vi-VN" dirty="0" err="1"/>
              <a:t>và</a:t>
            </a:r>
            <a:r>
              <a:rPr lang="vi-VN" dirty="0"/>
              <a:t> cơ </a:t>
            </a:r>
            <a:r>
              <a:rPr lang="vi-VN" dirty="0" err="1"/>
              <a:t>chế</a:t>
            </a:r>
            <a:r>
              <a:rPr lang="vi-VN" dirty="0"/>
              <a:t> </a:t>
            </a:r>
            <a:r>
              <a:rPr lang="vi-VN" dirty="0" err="1"/>
              <a:t>giải</a:t>
            </a:r>
            <a:r>
              <a:rPr lang="vi-VN" dirty="0"/>
              <a:t> </a:t>
            </a:r>
            <a:r>
              <a:rPr lang="vi-VN" dirty="0" err="1"/>
              <a:t>quyết</a:t>
            </a:r>
            <a:r>
              <a:rPr lang="vi-VN" dirty="0"/>
              <a:t> tranh </a:t>
            </a:r>
            <a:r>
              <a:rPr lang="vi-VN" dirty="0" err="1"/>
              <a:t>chấp</a:t>
            </a:r>
            <a:r>
              <a:rPr lang="vi-VN" dirty="0"/>
              <a:t> trong </a:t>
            </a:r>
            <a:r>
              <a:rPr lang="vi-VN" dirty="0" err="1"/>
              <a:t>nền</a:t>
            </a:r>
            <a:r>
              <a:rPr lang="vi-VN" dirty="0"/>
              <a:t> </a:t>
            </a:r>
            <a:r>
              <a:rPr lang="vi-VN" dirty="0" err="1"/>
              <a:t>tảng</a:t>
            </a:r>
            <a:r>
              <a:rPr lang="vi-VN" dirty="0"/>
              <a:t> thương </a:t>
            </a:r>
            <a:r>
              <a:rPr lang="vi-VN" dirty="0" err="1"/>
              <a:t>mại</a:t>
            </a:r>
            <a:r>
              <a:rPr lang="vi-VN" dirty="0"/>
              <a:t> </a:t>
            </a:r>
            <a:r>
              <a:rPr lang="vi-VN" dirty="0" err="1"/>
              <a:t>điện</a:t>
            </a:r>
            <a:r>
              <a:rPr lang="vi-VN" dirty="0"/>
              <a:t> </a:t>
            </a:r>
            <a:r>
              <a:rPr lang="vi-VN" dirty="0" err="1"/>
              <a:t>tử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1552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969F5-CE61-41E9-B7A8-9D0207481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403A2-E8D0-42AC-87E9-072636567E3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468" y="1837950"/>
            <a:ext cx="8234933" cy="449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301C8B-C9C0-4902-A30B-19D1FB245808}"/>
              </a:ext>
            </a:extLst>
          </p:cNvPr>
          <p:cNvSpPr txBox="1"/>
          <p:nvPr/>
        </p:nvSpPr>
        <p:spPr>
          <a:xfrm>
            <a:off x="3139440" y="13762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Minh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họa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trình ODR</a:t>
            </a:r>
            <a:endParaRPr 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7DE9E5-36B7-447D-96EE-F7B58578DD8B}"/>
              </a:ext>
            </a:extLst>
          </p:cNvPr>
          <p:cNvSpPr txBox="1"/>
          <p:nvPr/>
        </p:nvSpPr>
        <p:spPr>
          <a:xfrm>
            <a:off x="2498598" y="6336159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Nguồn: Tổng hợp của nhóm tác giả.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3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3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99CC00"/>
      </a:accent1>
      <a:accent2>
        <a:srgbClr val="CCCC00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00"/>
      </a:accent6>
      <a:hlink>
        <a:srgbClr val="FF9933"/>
      </a:hlink>
      <a:folHlink>
        <a:srgbClr val="5F5F5F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99CC00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00"/>
        </a:accent6>
        <a:hlink>
          <a:srgbClr val="FF9933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BusinessProcess_co_33_print_CrystalGraphics.com_PowerPoint_Templates_gngx</Template>
  <TotalTime>810</TotalTime>
  <Words>1186</Words>
  <Application>Microsoft Office PowerPoint</Application>
  <PresentationFormat>Widescreen</PresentationFormat>
  <Paragraphs>102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Cambria</vt:lpstr>
      <vt:lpstr>Wingdings</vt:lpstr>
      <vt:lpstr>Office Theme</vt:lpstr>
      <vt:lpstr>Thúc đẩy giải quyết tranh chấp trực tuyến trong Thương mại điện tử nhằm bảo vệ người tiêu dùng</vt:lpstr>
      <vt:lpstr>PowerPoint Presentation</vt:lpstr>
      <vt:lpstr>Cơ sở thực hiện</vt:lpstr>
      <vt:lpstr>PowerPoint Presentation</vt:lpstr>
      <vt:lpstr>Các hoạt động chính của Dự án</vt:lpstr>
      <vt:lpstr>Khung khổ nghiên cứu</vt:lpstr>
      <vt:lpstr>Phương pháp nghiên cứu</vt:lpstr>
      <vt:lpstr>ODR là gì?</vt:lpstr>
      <vt:lpstr>PowerPoint Presentation</vt:lpstr>
      <vt:lpstr>Ưu điểm của ODR</vt:lpstr>
      <vt:lpstr>Nhược điểm của ODR</vt:lpstr>
      <vt:lpstr>Những yêu cầu áp dụng ODR</vt:lpstr>
      <vt:lpstr>Thực thi hợp đồng ở Việt Nam </vt:lpstr>
      <vt:lpstr>PowerPoint Presentation</vt:lpstr>
      <vt:lpstr>PowerPoint Presentation</vt:lpstr>
      <vt:lpstr>Khảo sát doanh nghiệp Việt Nam</vt:lpstr>
      <vt:lpstr>PowerPoint Presentation</vt:lpstr>
      <vt:lpstr>PowerPoint Presentation</vt:lpstr>
      <vt:lpstr>PowerPoint Presentation</vt:lpstr>
      <vt:lpstr>Đề xuất</vt:lpstr>
      <vt:lpstr>Tài liệu tham khảo</vt:lpstr>
      <vt:lpstr>PowerPoint Presentation</vt:lpstr>
    </vt:vector>
  </TitlesOfParts>
  <Company>kjkhj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Anh Duong Nguyen</dc:creator>
  <cp:lastModifiedBy>Anh Duong Nguyen</cp:lastModifiedBy>
  <cp:revision>56</cp:revision>
  <dcterms:created xsi:type="dcterms:W3CDTF">2021-04-25T01:51:37Z</dcterms:created>
  <dcterms:modified xsi:type="dcterms:W3CDTF">2021-04-27T01:32:35Z</dcterms:modified>
</cp:coreProperties>
</file>