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95" r:id="rId3"/>
    <p:sldId id="283" r:id="rId4"/>
    <p:sldId id="286" r:id="rId5"/>
    <p:sldId id="289" r:id="rId6"/>
    <p:sldId id="287" r:id="rId7"/>
    <p:sldId id="301" r:id="rId8"/>
    <p:sldId id="296" r:id="rId9"/>
    <p:sldId id="299" r:id="rId10"/>
    <p:sldId id="297" r:id="rId11"/>
    <p:sldId id="298" r:id="rId12"/>
    <p:sldId id="300" r:id="rId13"/>
    <p:sldId id="28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20D"/>
    <a:srgbClr val="FA6512"/>
    <a:srgbClr val="EF6A4F"/>
    <a:srgbClr val="F18C27"/>
    <a:srgbClr val="F07C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86"/>
  </p:normalViewPr>
  <p:slideViewPr>
    <p:cSldViewPr>
      <p:cViewPr>
        <p:scale>
          <a:sx n="78" d="100"/>
          <a:sy n="78" d="100"/>
        </p:scale>
        <p:origin x="1344" y="4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1431C6-6045-4353-8005-B54AC75DEC02}" type="datetimeFigureOut">
              <a:rPr lang="en-US" smtClean="0"/>
              <a:pPr/>
              <a:t>5/2/2021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04A2AD-344B-4BF3-B0C7-8FF1A0128EC4}" type="slidenum">
              <a:rPr lang="en-US" smtClean="0"/>
              <a:pPr/>
              <a:t>‹#›</a:t>
            </a:fld>
            <a:endParaRPr lang="en-US"/>
          </a:p>
        </p:txBody>
      </p:sp>
    </p:spTree>
    <p:extLst>
      <p:ext uri="{BB962C8B-B14F-4D97-AF65-F5344CB8AC3E}">
        <p14:creationId xmlns:p14="http://schemas.microsoft.com/office/powerpoint/2010/main" val="2176943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k52MC2EQX9o"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Chạy</a:t>
            </a:r>
            <a:r>
              <a:rPr lang="en-US" baseline="0"/>
              <a:t> video: </a:t>
            </a:r>
            <a:r>
              <a:rPr lang="en-US">
                <a:hlinkClick r:id="rId3"/>
              </a:rPr>
              <a:t>https://www.youtube.com/watch?v=k52MC2EQX9o</a:t>
            </a:r>
            <a:endParaRPr lang="en-US"/>
          </a:p>
        </p:txBody>
      </p:sp>
      <p:sp>
        <p:nvSpPr>
          <p:cNvPr id="4" name="Slide Number Placeholder 3"/>
          <p:cNvSpPr>
            <a:spLocks noGrp="1"/>
          </p:cNvSpPr>
          <p:nvPr>
            <p:ph type="sldNum" sz="quarter" idx="10"/>
          </p:nvPr>
        </p:nvSpPr>
        <p:spPr/>
        <p:txBody>
          <a:bodyPr/>
          <a:lstStyle/>
          <a:p>
            <a:fld id="{1A04A2AD-344B-4BF3-B0C7-8FF1A0128EC4}" type="slidenum">
              <a:rPr lang="en-US" smtClean="0"/>
              <a:pPr/>
              <a:t>1</a:t>
            </a:fld>
            <a:endParaRPr lang="en-US"/>
          </a:p>
        </p:txBody>
      </p:sp>
    </p:spTree>
    <p:extLst>
      <p:ext uri="{BB962C8B-B14F-4D97-AF65-F5344CB8AC3E}">
        <p14:creationId xmlns:p14="http://schemas.microsoft.com/office/powerpoint/2010/main" val="695948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12</a:t>
            </a:fld>
            <a:endParaRPr lang="ko-KR" altLang="en-US"/>
          </a:p>
        </p:txBody>
      </p:sp>
    </p:spTree>
    <p:extLst>
      <p:ext uri="{BB962C8B-B14F-4D97-AF65-F5344CB8AC3E}">
        <p14:creationId xmlns:p14="http://schemas.microsoft.com/office/powerpoint/2010/main" val="3312177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04A2AD-344B-4BF3-B0C7-8FF1A0128EC4}" type="slidenum">
              <a:rPr lang="en-US" smtClean="0"/>
              <a:pPr/>
              <a:t>13</a:t>
            </a:fld>
            <a:endParaRPr lang="en-US"/>
          </a:p>
        </p:txBody>
      </p:sp>
    </p:spTree>
    <p:extLst>
      <p:ext uri="{BB962C8B-B14F-4D97-AF65-F5344CB8AC3E}">
        <p14:creationId xmlns:p14="http://schemas.microsoft.com/office/powerpoint/2010/main" val="2696375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4</a:t>
            </a:fld>
            <a:endParaRPr lang="ko-KR" altLang="en-US"/>
          </a:p>
        </p:txBody>
      </p:sp>
    </p:spTree>
    <p:extLst>
      <p:ext uri="{BB962C8B-B14F-4D97-AF65-F5344CB8AC3E}">
        <p14:creationId xmlns:p14="http://schemas.microsoft.com/office/powerpoint/2010/main" val="2932295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5</a:t>
            </a:fld>
            <a:endParaRPr lang="ko-KR" altLang="en-US"/>
          </a:p>
        </p:txBody>
      </p:sp>
    </p:spTree>
    <p:extLst>
      <p:ext uri="{BB962C8B-B14F-4D97-AF65-F5344CB8AC3E}">
        <p14:creationId xmlns:p14="http://schemas.microsoft.com/office/powerpoint/2010/main" val="293229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r>
              <a:rPr lang="en-US" altLang="ko-KR" dirty="0"/>
              <a:t>* 45% DN </a:t>
            </a:r>
            <a:r>
              <a:rPr lang="en-US" altLang="ko-KR" dirty="0" err="1"/>
              <a:t>đánh</a:t>
            </a:r>
            <a:r>
              <a:rPr lang="en-US" altLang="ko-KR" baseline="0" dirty="0"/>
              <a:t> </a:t>
            </a:r>
            <a:r>
              <a:rPr lang="en-US" altLang="ko-KR" baseline="0" dirty="0" err="1"/>
              <a:t>giá</a:t>
            </a:r>
            <a:r>
              <a:rPr lang="en-US" altLang="ko-KR" baseline="0" dirty="0"/>
              <a:t> </a:t>
            </a:r>
            <a:r>
              <a:rPr lang="en-US" altLang="ko-KR" baseline="0" dirty="0" err="1"/>
              <a:t>sử</a:t>
            </a:r>
            <a:r>
              <a:rPr lang="en-US" altLang="ko-KR" baseline="0" dirty="0"/>
              <a:t> </a:t>
            </a:r>
            <a:r>
              <a:rPr lang="en-US" altLang="ko-KR" baseline="0" dirty="0" err="1"/>
              <a:t>dụng</a:t>
            </a:r>
            <a:r>
              <a:rPr lang="en-US" altLang="ko-KR" baseline="0" dirty="0"/>
              <a:t> </a:t>
            </a:r>
            <a:r>
              <a:rPr lang="en-US" altLang="ko-KR" baseline="0" dirty="0" err="1"/>
              <a:t>mạng</a:t>
            </a:r>
            <a:r>
              <a:rPr lang="en-US" altLang="ko-KR" baseline="0" dirty="0"/>
              <a:t> </a:t>
            </a:r>
            <a:r>
              <a:rPr lang="en-US" altLang="ko-KR" baseline="0" dirty="0" err="1"/>
              <a:t>xã</a:t>
            </a:r>
            <a:r>
              <a:rPr lang="en-US" altLang="ko-KR" baseline="0" dirty="0"/>
              <a:t> </a:t>
            </a:r>
            <a:r>
              <a:rPr lang="en-US" altLang="ko-KR" baseline="0" dirty="0" err="1"/>
              <a:t>hội</a:t>
            </a:r>
            <a:r>
              <a:rPr lang="en-US" altLang="ko-KR" baseline="0" dirty="0"/>
              <a:t> </a:t>
            </a:r>
            <a:r>
              <a:rPr lang="en-US" altLang="ko-KR" baseline="0" dirty="0" err="1"/>
              <a:t>đạt</a:t>
            </a:r>
            <a:r>
              <a:rPr lang="en-US" altLang="ko-KR" baseline="0" dirty="0"/>
              <a:t> </a:t>
            </a:r>
            <a:r>
              <a:rPr lang="en-US" altLang="ko-KR" baseline="0" dirty="0" err="1"/>
              <a:t>hiệu</a:t>
            </a:r>
            <a:r>
              <a:rPr lang="en-US" altLang="ko-KR" baseline="0" dirty="0"/>
              <a:t> </a:t>
            </a:r>
            <a:r>
              <a:rPr lang="en-US" altLang="ko-KR" baseline="0" dirty="0" err="1"/>
              <a:t>quả</a:t>
            </a:r>
            <a:r>
              <a:rPr lang="en-US" altLang="ko-KR" baseline="0" dirty="0"/>
              <a:t> </a:t>
            </a:r>
            <a:r>
              <a:rPr lang="en-US" altLang="ko-KR" baseline="0" dirty="0" err="1"/>
              <a:t>cao</a:t>
            </a:r>
            <a:r>
              <a:rPr lang="en-US" altLang="ko-KR" baseline="0" dirty="0"/>
              <a:t> </a:t>
            </a:r>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6</a:t>
            </a:fld>
            <a:endParaRPr lang="ko-KR" altLang="en-US"/>
          </a:p>
        </p:txBody>
      </p:sp>
    </p:spTree>
    <p:extLst>
      <p:ext uri="{BB962C8B-B14F-4D97-AF65-F5344CB8AC3E}">
        <p14:creationId xmlns:p14="http://schemas.microsoft.com/office/powerpoint/2010/main" val="2932295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r>
              <a:rPr lang="en-US" altLang="ko-KR" dirty="0"/>
              <a:t>* 45% DN </a:t>
            </a:r>
            <a:r>
              <a:rPr lang="en-US" altLang="ko-KR" dirty="0" err="1"/>
              <a:t>đánh</a:t>
            </a:r>
            <a:r>
              <a:rPr lang="en-US" altLang="ko-KR" baseline="0" dirty="0"/>
              <a:t> </a:t>
            </a:r>
            <a:r>
              <a:rPr lang="en-US" altLang="ko-KR" baseline="0" dirty="0" err="1"/>
              <a:t>giá</a:t>
            </a:r>
            <a:r>
              <a:rPr lang="en-US" altLang="ko-KR" baseline="0" dirty="0"/>
              <a:t> </a:t>
            </a:r>
            <a:r>
              <a:rPr lang="en-US" altLang="ko-KR" baseline="0" dirty="0" err="1"/>
              <a:t>sử</a:t>
            </a:r>
            <a:r>
              <a:rPr lang="en-US" altLang="ko-KR" baseline="0" dirty="0"/>
              <a:t> </a:t>
            </a:r>
            <a:r>
              <a:rPr lang="en-US" altLang="ko-KR" baseline="0" dirty="0" err="1"/>
              <a:t>dụng</a:t>
            </a:r>
            <a:r>
              <a:rPr lang="en-US" altLang="ko-KR" baseline="0" dirty="0"/>
              <a:t> </a:t>
            </a:r>
            <a:r>
              <a:rPr lang="en-US" altLang="ko-KR" baseline="0" dirty="0" err="1"/>
              <a:t>mạng</a:t>
            </a:r>
            <a:r>
              <a:rPr lang="en-US" altLang="ko-KR" baseline="0" dirty="0"/>
              <a:t> </a:t>
            </a:r>
            <a:r>
              <a:rPr lang="en-US" altLang="ko-KR" baseline="0" dirty="0" err="1"/>
              <a:t>xã</a:t>
            </a:r>
            <a:r>
              <a:rPr lang="en-US" altLang="ko-KR" baseline="0" dirty="0"/>
              <a:t> </a:t>
            </a:r>
            <a:r>
              <a:rPr lang="en-US" altLang="ko-KR" baseline="0" dirty="0" err="1"/>
              <a:t>hội</a:t>
            </a:r>
            <a:r>
              <a:rPr lang="en-US" altLang="ko-KR" baseline="0" dirty="0"/>
              <a:t> </a:t>
            </a:r>
            <a:r>
              <a:rPr lang="en-US" altLang="ko-KR" baseline="0" dirty="0" err="1"/>
              <a:t>đạt</a:t>
            </a:r>
            <a:r>
              <a:rPr lang="en-US" altLang="ko-KR" baseline="0" dirty="0"/>
              <a:t> </a:t>
            </a:r>
            <a:r>
              <a:rPr lang="en-US" altLang="ko-KR" baseline="0" dirty="0" err="1"/>
              <a:t>hiệu</a:t>
            </a:r>
            <a:r>
              <a:rPr lang="en-US" altLang="ko-KR" baseline="0" dirty="0"/>
              <a:t> </a:t>
            </a:r>
            <a:r>
              <a:rPr lang="en-US" altLang="ko-KR" baseline="0" dirty="0" err="1"/>
              <a:t>quả</a:t>
            </a:r>
            <a:r>
              <a:rPr lang="en-US" altLang="ko-KR" baseline="0" dirty="0"/>
              <a:t> </a:t>
            </a:r>
            <a:r>
              <a:rPr lang="en-US" altLang="ko-KR" baseline="0" dirty="0" err="1"/>
              <a:t>cao</a:t>
            </a:r>
            <a:r>
              <a:rPr lang="en-US" altLang="ko-KR" baseline="0" dirty="0"/>
              <a:t> </a:t>
            </a:r>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7</a:t>
            </a:fld>
            <a:endParaRPr lang="ko-KR" altLang="en-US"/>
          </a:p>
        </p:txBody>
      </p:sp>
    </p:spTree>
    <p:extLst>
      <p:ext uri="{BB962C8B-B14F-4D97-AF65-F5344CB8AC3E}">
        <p14:creationId xmlns:p14="http://schemas.microsoft.com/office/powerpoint/2010/main" val="4123521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8</a:t>
            </a:fld>
            <a:endParaRPr lang="ko-KR" altLang="en-US"/>
          </a:p>
        </p:txBody>
      </p:sp>
    </p:spTree>
    <p:extLst>
      <p:ext uri="{BB962C8B-B14F-4D97-AF65-F5344CB8AC3E}">
        <p14:creationId xmlns:p14="http://schemas.microsoft.com/office/powerpoint/2010/main" val="1921803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9</a:t>
            </a:fld>
            <a:endParaRPr lang="ko-KR" altLang="en-US"/>
          </a:p>
        </p:txBody>
      </p:sp>
    </p:spTree>
    <p:extLst>
      <p:ext uri="{BB962C8B-B14F-4D97-AF65-F5344CB8AC3E}">
        <p14:creationId xmlns:p14="http://schemas.microsoft.com/office/powerpoint/2010/main" val="2032279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10</a:t>
            </a:fld>
            <a:endParaRPr lang="ko-KR" altLang="en-US"/>
          </a:p>
        </p:txBody>
      </p:sp>
    </p:spTree>
    <p:extLst>
      <p:ext uri="{BB962C8B-B14F-4D97-AF65-F5344CB8AC3E}">
        <p14:creationId xmlns:p14="http://schemas.microsoft.com/office/powerpoint/2010/main" val="3407265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371600" y="1143000"/>
            <a:ext cx="411480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9F53D9C2-0C99-43EA-9118-0C034231C743}" type="slidenum">
              <a:rPr lang="ko-KR" altLang="en-US" smtClean="0"/>
              <a:pPr/>
              <a:t>11</a:t>
            </a:fld>
            <a:endParaRPr lang="ko-KR" altLang="en-US"/>
          </a:p>
        </p:txBody>
      </p:sp>
    </p:spTree>
    <p:extLst>
      <p:ext uri="{BB962C8B-B14F-4D97-AF65-F5344CB8AC3E}">
        <p14:creationId xmlns:p14="http://schemas.microsoft.com/office/powerpoint/2010/main" val="1937103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8922A7D-72BE-45FB-8D33-79D7BF1F1A2C}" type="datetimeFigureOut">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922A7D-72BE-45FB-8D33-79D7BF1F1A2C}" type="datetimeFigureOut">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922A7D-72BE-45FB-8D33-79D7BF1F1A2C}" type="datetimeFigureOut">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922A7D-72BE-45FB-8D33-79D7BF1F1A2C}" type="datetimeFigureOut">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922A7D-72BE-45FB-8D33-79D7BF1F1A2C}" type="datetimeFigureOut">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922A7D-72BE-45FB-8D33-79D7BF1F1A2C}" type="datetimeFigureOut">
              <a:rPr lang="en-US" smtClean="0"/>
              <a:pPr/>
              <a:t>5/2/2021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922A7D-72BE-45FB-8D33-79D7BF1F1A2C}" type="datetimeFigureOut">
              <a:rPr lang="en-US" smtClean="0"/>
              <a:pPr/>
              <a:t>5/2/2021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922A7D-72BE-45FB-8D33-79D7BF1F1A2C}" type="datetimeFigureOut">
              <a:rPr lang="en-US" smtClean="0"/>
              <a:pPr/>
              <a:t>5/2/2021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22A7D-72BE-45FB-8D33-79D7BF1F1A2C}" type="datetimeFigureOut">
              <a:rPr lang="en-US" smtClean="0"/>
              <a:pPr/>
              <a:t>5/2/2021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922A7D-72BE-45FB-8D33-79D7BF1F1A2C}" type="datetimeFigureOut">
              <a:rPr lang="en-US" smtClean="0"/>
              <a:pPr/>
              <a:t>5/2/2021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922A7D-72BE-45FB-8D33-79D7BF1F1A2C}" type="datetimeFigureOut">
              <a:rPr lang="en-US" smtClean="0"/>
              <a:pPr/>
              <a:t>5/2/2021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389D71-70E9-43A0-932A-C9FBD418740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8000"/>
            <a:lum/>
          </a:blip>
          <a:srcRect/>
          <a:stretch>
            <a:fillRect t="1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22A7D-72BE-45FB-8D33-79D7BF1F1A2C}" type="datetimeFigureOut">
              <a:rPr lang="en-US" smtClean="0"/>
              <a:pPr/>
              <a:t>5/2/2021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89D71-70E9-43A0-932A-C9FBD41874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noFill/>
          <a:ln>
            <a:noFill/>
          </a:ln>
        </p:spPr>
        <p:style>
          <a:lnRef idx="2">
            <a:schemeClr val="accent1"/>
          </a:lnRef>
          <a:fillRef idx="1">
            <a:schemeClr val="lt1"/>
          </a:fillRef>
          <a:effectRef idx="0">
            <a:schemeClr val="accent1"/>
          </a:effectRef>
          <a:fontRef idx="minor">
            <a:schemeClr val="dk1"/>
          </a:fontRef>
        </p:style>
        <p:txBody>
          <a:bodyPr>
            <a:normAutofit/>
          </a:bodyPr>
          <a:lstStyle/>
          <a:p>
            <a:r>
              <a:rPr lang="en-US" b="1" dirty="0">
                <a:solidFill>
                  <a:srgbClr val="0070C0"/>
                </a:solidFill>
                <a:latin typeface="Cambria" panose="02040503050406030204" pitchFamily="18" charset="0"/>
                <a:ea typeface="Cambria" panose="02040503050406030204" pitchFamily="18" charset="0"/>
              </a:rPr>
              <a:t>HỢP TÁC VỀ THƯƠNG MẠI ĐIỆN TỬ TRONG ASEAN</a:t>
            </a:r>
          </a:p>
        </p:txBody>
      </p:sp>
      <p:cxnSp>
        <p:nvCxnSpPr>
          <p:cNvPr id="7" name="Straight Connector 6"/>
          <p:cNvCxnSpPr/>
          <p:nvPr/>
        </p:nvCxnSpPr>
        <p:spPr>
          <a:xfrm>
            <a:off x="0" y="836612"/>
            <a:ext cx="9144000" cy="1588"/>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858000" y="6477000"/>
            <a:ext cx="723900" cy="381000"/>
            <a:chOff x="6858000" y="6477000"/>
            <a:chExt cx="723900" cy="381000"/>
          </a:xfrm>
          <a:solidFill>
            <a:srgbClr val="0070C0"/>
          </a:solidFill>
        </p:grpSpPr>
        <p:sp>
          <p:nvSpPr>
            <p:cNvPr id="6" name="Chevron 5"/>
            <p:cNvSpPr/>
            <p:nvPr/>
          </p:nvSpPr>
          <p:spPr>
            <a:xfrm>
              <a:off x="6858000" y="6477000"/>
              <a:ext cx="381000" cy="381000"/>
            </a:xfrm>
            <a:prstGeom prst="chevron">
              <a:avLst/>
            </a:prstGeom>
            <a:solidFill>
              <a:srgbClr val="F18C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hevron 9"/>
            <p:cNvSpPr/>
            <p:nvPr/>
          </p:nvSpPr>
          <p:spPr>
            <a:xfrm>
              <a:off x="7200900" y="6477000"/>
              <a:ext cx="381000" cy="381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7" name="Group 16"/>
          <p:cNvGrpSpPr/>
          <p:nvPr/>
        </p:nvGrpSpPr>
        <p:grpSpPr>
          <a:xfrm rot="10800000">
            <a:off x="4013867" y="838201"/>
            <a:ext cx="5130133" cy="192093"/>
            <a:chOff x="0" y="6477000"/>
            <a:chExt cx="7581900" cy="381000"/>
          </a:xfrm>
          <a:solidFill>
            <a:srgbClr val="0070C0"/>
          </a:solidFill>
        </p:grpSpPr>
        <p:sp>
          <p:nvSpPr>
            <p:cNvPr id="18" name="Pentagon 17"/>
            <p:cNvSpPr/>
            <p:nvPr/>
          </p:nvSpPr>
          <p:spPr>
            <a:xfrm>
              <a:off x="0" y="6477000"/>
              <a:ext cx="6858000" cy="3810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t> </a:t>
              </a:r>
            </a:p>
          </p:txBody>
        </p:sp>
        <p:sp>
          <p:nvSpPr>
            <p:cNvPr id="19" name="Chevron 18"/>
            <p:cNvSpPr/>
            <p:nvPr/>
          </p:nvSpPr>
          <p:spPr>
            <a:xfrm>
              <a:off x="6858000" y="6477000"/>
              <a:ext cx="381000" cy="381000"/>
            </a:xfrm>
            <a:prstGeom prst="chevron">
              <a:avLst/>
            </a:prstGeom>
            <a:solidFill>
              <a:srgbClr val="F18C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hevron 19"/>
            <p:cNvSpPr/>
            <p:nvPr/>
          </p:nvSpPr>
          <p:spPr>
            <a:xfrm>
              <a:off x="7200900" y="6477000"/>
              <a:ext cx="381000" cy="381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 name="Pentagon 3"/>
          <p:cNvSpPr/>
          <p:nvPr/>
        </p:nvSpPr>
        <p:spPr>
          <a:xfrm>
            <a:off x="0" y="6477000"/>
            <a:ext cx="6823839" cy="38100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CỤC</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THƯƠNG</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MẠI</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ĐIỆN</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TỬ</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VÀ</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KINH</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TẾ</a:t>
            </a:r>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SỐ</a:t>
            </a:r>
            <a:endParaRPr lang="en-US" dirty="0">
              <a:latin typeface="Cambria" panose="02040503050406030204" pitchFamily="18" charset="0"/>
              <a:ea typeface="Cambria" panose="02040503050406030204" pitchFamily="18" charset="0"/>
              <a:cs typeface="Arial" panose="020B0604020202020204" pitchFamily="34" charset="0"/>
            </a:endParaRPr>
          </a:p>
        </p:txBody>
      </p:sp>
      <p:pic>
        <p:nvPicPr>
          <p:cNvPr id="1026" name="Picture 2" descr="D:\CV\2018\CV voi c Hang\logo cuc.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66694"/>
            <a:ext cx="1295402" cy="8636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0833" y="6539911"/>
            <a:ext cx="3363759" cy="342363"/>
          </a:xfrm>
          <a:prstGeom prst="rect">
            <a:avLst/>
          </a:prstGeom>
        </p:spPr>
        <p:txBody>
          <a:bodyPr wrap="square" lIns="95212" tIns="47606" rIns="95212" bIns="47606">
            <a:spAutoFit/>
          </a:bodyPr>
          <a:lstStyle/>
          <a:p>
            <a:pPr algn="ctr"/>
            <a:r>
              <a:rPr lang="en-US" sz="1600" dirty="0">
                <a:latin typeface="Cambria" panose="02040503050406030204" pitchFamily="18" charset="0"/>
                <a:ea typeface="Cambria" panose="02040503050406030204" pitchFamily="18" charset="0"/>
              </a:rPr>
              <a:t>Source: </a:t>
            </a:r>
            <a:r>
              <a:rPr lang="en-US" sz="1600" dirty="0" err="1">
                <a:latin typeface="Cambria" panose="02040503050406030204" pitchFamily="18" charset="0"/>
                <a:ea typeface="Cambria" panose="02040503050406030204" pitchFamily="18" charset="0"/>
              </a:rPr>
              <a:t>iDea</a:t>
            </a:r>
            <a:endParaRPr lang="en-US" sz="1600" dirty="0">
              <a:latin typeface="Cambria" panose="02040503050406030204" pitchFamily="18" charset="0"/>
              <a:ea typeface="Cambria" panose="02040503050406030204" pitchFamily="18" charset="0"/>
            </a:endParaRPr>
          </a:p>
        </p:txBody>
      </p:sp>
      <p:sp>
        <p:nvSpPr>
          <p:cNvPr id="26" name="Title 1"/>
          <p:cNvSpPr txBox="1">
            <a:spLocks/>
          </p:cNvSpPr>
          <p:nvPr/>
        </p:nvSpPr>
        <p:spPr>
          <a:xfrm>
            <a:off x="152400" y="76200"/>
            <a:ext cx="89154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HỢP TÁC VỀ TMĐT TRONG ASEAN</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2" name="Rectangle 1">
            <a:extLst>
              <a:ext uri="{FF2B5EF4-FFF2-40B4-BE49-F238E27FC236}">
                <a16:creationId xmlns:a16="http://schemas.microsoft.com/office/drawing/2014/main" id="{F7ABAA97-B2C9-204F-9B22-9724D7428BCC}"/>
              </a:ext>
            </a:extLst>
          </p:cNvPr>
          <p:cNvSpPr/>
          <p:nvPr/>
        </p:nvSpPr>
        <p:spPr>
          <a:xfrm>
            <a:off x="571500" y="1219200"/>
            <a:ext cx="8001000" cy="1938992"/>
          </a:xfrm>
          <a:prstGeom prst="rect">
            <a:avLst/>
          </a:prstGeom>
        </p:spPr>
        <p:txBody>
          <a:bodyPr wrap="square">
            <a:spAutoFit/>
          </a:bodyPr>
          <a:lstStyle/>
          <a:p>
            <a:r>
              <a:rPr lang="vi-VN" sz="2400" b="1" dirty="0">
                <a:latin typeface="Cambria" panose="02040503050406030204" pitchFamily="18" charset="0"/>
                <a:ea typeface="Cambria" panose="02040503050406030204" pitchFamily="18" charset="0"/>
              </a:rPr>
              <a:t>Chương trình làm việc về thương mại điện tử giai đoạn 20</a:t>
            </a:r>
            <a:r>
              <a:rPr lang="en-US" sz="2400" b="1" dirty="0">
                <a:latin typeface="Cambria" panose="02040503050406030204" pitchFamily="18" charset="0"/>
                <a:ea typeface="Cambria" panose="02040503050406030204" pitchFamily="18" charset="0"/>
              </a:rPr>
              <a:t>17</a:t>
            </a:r>
            <a:r>
              <a:rPr lang="vi-VN" sz="2400" b="1" dirty="0">
                <a:latin typeface="Cambria" panose="02040503050406030204" pitchFamily="18" charset="0"/>
                <a:ea typeface="Cambria" panose="02040503050406030204" pitchFamily="18" charset="0"/>
              </a:rPr>
              <a:t> đến 2025</a:t>
            </a:r>
          </a:p>
          <a:p>
            <a:endParaRPr lang="vi-VN" sz="2400" dirty="0">
              <a:latin typeface="Cambria" panose="02040503050406030204" pitchFamily="18" charset="0"/>
              <a:ea typeface="Cambria" panose="02040503050406030204" pitchFamily="18" charset="0"/>
            </a:endParaRPr>
          </a:p>
          <a:p>
            <a:r>
              <a:rPr lang="vi-VN" sz="2400" dirty="0">
                <a:latin typeface="Cambria" panose="02040503050406030204" pitchFamily="18" charset="0"/>
                <a:ea typeface="Cambria" panose="02040503050406030204" pitchFamily="18" charset="0"/>
              </a:rPr>
              <a:t>Các thành viên ASEAN đang trao đổi các sáng kiến để triển khai thương mại điện tử trong giai đoạn 2020 </a:t>
            </a:r>
            <a:r>
              <a:rPr lang="vi-VN" sz="2400" dirty="0" err="1">
                <a:latin typeface="Cambria" panose="02040503050406030204" pitchFamily="18" charset="0"/>
                <a:ea typeface="Cambria" panose="02040503050406030204" pitchFamily="18" charset="0"/>
              </a:rPr>
              <a:t>đến</a:t>
            </a:r>
            <a:r>
              <a:rPr lang="vi-VN" sz="2400" dirty="0">
                <a:latin typeface="Cambria" panose="02040503050406030204" pitchFamily="18" charset="0"/>
                <a:ea typeface="Cambria" panose="02040503050406030204" pitchFamily="18" charset="0"/>
              </a:rPr>
              <a:t> 2025</a:t>
            </a:r>
            <a:endParaRPr lang="en-US" b="0" i="0" dirty="0">
              <a:solidFill>
                <a:srgbClr val="455F7C"/>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35176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206374" y="5214108"/>
            <a:ext cx="4415119" cy="364909"/>
          </a:xfrm>
          <a:prstGeom prst="rect">
            <a:avLst/>
          </a:prstGeom>
          <a:noFill/>
        </p:spPr>
        <p:txBody>
          <a:bodyPr wrap="square" lIns="95212" tIns="47606" rIns="95212" bIns="47606" rtlCol="0">
            <a:spAutoFit/>
          </a:bodyPr>
          <a:lstStyle/>
          <a:p>
            <a:pPr marL="342873" indent="-342873">
              <a:spcBef>
                <a:spcPct val="20000"/>
              </a:spcBef>
              <a:defRPr/>
            </a:pPr>
            <a:r>
              <a:rPr lang="en-US" altLang="ko-KR" sz="1700" dirty="0">
                <a:ln>
                  <a:solidFill>
                    <a:schemeClr val="accent1">
                      <a:shade val="50000"/>
                      <a:alpha val="0"/>
                    </a:schemeClr>
                  </a:solidFill>
                </a:ln>
                <a:solidFill>
                  <a:srgbClr val="10253F"/>
                </a:solidFill>
              </a:rPr>
              <a:t>	</a:t>
            </a:r>
          </a:p>
        </p:txBody>
      </p:sp>
      <p:sp>
        <p:nvSpPr>
          <p:cNvPr id="26" name="Title 1"/>
          <p:cNvSpPr txBox="1">
            <a:spLocks/>
          </p:cNvSpPr>
          <p:nvPr/>
        </p:nvSpPr>
        <p:spPr>
          <a:xfrm>
            <a:off x="-76200" y="5443"/>
            <a:ext cx="9144000" cy="487362"/>
          </a:xfrm>
          <a:prstGeom prst="rect">
            <a:avLst/>
          </a:prstGeom>
        </p:spPr>
        <p:txBody>
          <a:bodyPr>
            <a:noAutofit/>
          </a:bodyPr>
          <a:lstStyle/>
          <a:p>
            <a:pPr lvl="0" algn="ctr">
              <a:spcBef>
                <a:spcPct val="0"/>
              </a:spcBef>
              <a:defRPr/>
            </a:pPr>
            <a:r>
              <a:rPr lang="en-US" sz="3600" b="1" dirty="0">
                <a:solidFill>
                  <a:srgbClr val="0070C0"/>
                </a:solidFill>
                <a:latin typeface="Cambria" panose="02040503050406030204" pitchFamily="18" charset="0"/>
                <a:ea typeface="Cambria" panose="02040503050406030204" pitchFamily="18" charset="0"/>
              </a:rPr>
              <a:t>GIẢI QUYẾT TRANH CHẤP TRỰC TUYẾN TRONG ASEAN</a:t>
            </a:r>
            <a:endParaRPr kumimoji="0" lang="en-US" sz="36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5" name="Content Placeholder 4">
            <a:extLst>
              <a:ext uri="{FF2B5EF4-FFF2-40B4-BE49-F238E27FC236}">
                <a16:creationId xmlns:a16="http://schemas.microsoft.com/office/drawing/2014/main" id="{7CF35280-F440-634B-BC17-78A116C2C418}"/>
              </a:ext>
            </a:extLst>
          </p:cNvPr>
          <p:cNvSpPr>
            <a:spLocks noGrp="1"/>
          </p:cNvSpPr>
          <p:nvPr>
            <p:ph idx="1"/>
          </p:nvPr>
        </p:nvSpPr>
        <p:spPr/>
        <p:txBody>
          <a:bodyPr>
            <a:noAutofit/>
          </a:bodyPr>
          <a:lstStyle/>
          <a:p>
            <a:pPr marL="0" indent="0">
              <a:buNone/>
            </a:pPr>
            <a:r>
              <a:rPr lang="vi-VN" sz="2200" b="1" dirty="0">
                <a:latin typeface="Cambria" panose="02040503050406030204" pitchFamily="18" charset="0"/>
                <a:ea typeface="Cambria" panose="02040503050406030204" pitchFamily="18" charset="0"/>
              </a:rPr>
              <a:t>Ủy ban Bảo vệ người tiêu dùng ASEAN</a:t>
            </a:r>
          </a:p>
          <a:p>
            <a:pPr>
              <a:buFontTx/>
              <a:buChar char="-"/>
            </a:pPr>
            <a:r>
              <a:rPr lang="vi-VN" sz="2200" b="1" dirty="0">
                <a:latin typeface="Cambria" panose="02040503050406030204" pitchFamily="18" charset="0"/>
                <a:ea typeface="Cambria" panose="02040503050406030204" pitchFamily="18" charset="0"/>
              </a:rPr>
              <a:t>Kế hoạch Hành động chiến lược về Bảo vệ người tiêu dùng của ASEAN giai đoạn 2016-2025 (ASAPCP): </a:t>
            </a:r>
            <a:r>
              <a:rPr lang="vi-VN" sz="2200" dirty="0">
                <a:latin typeface="Cambria" panose="02040503050406030204" pitchFamily="18" charset="0"/>
                <a:ea typeface="Cambria" panose="02040503050406030204" pitchFamily="18" charset="0"/>
              </a:rPr>
              <a:t>nhằm tạo ra các hệ thống bảo vệ người tiêu dùng quốc gia và khu vực toàn diện, được vận hành tốt thông qua việc thực thi pháp luật, cơ chế bồi thường có hiệu quả và nâng cao nhận thức công chúng.</a:t>
            </a:r>
            <a:endParaRPr lang="en-VN" sz="2200" dirty="0">
              <a:latin typeface="Cambria" panose="02040503050406030204" pitchFamily="18" charset="0"/>
              <a:ea typeface="Cambria" panose="02040503050406030204" pitchFamily="18" charset="0"/>
            </a:endParaRPr>
          </a:p>
          <a:p>
            <a:pPr>
              <a:buFontTx/>
              <a:buChar char="-"/>
            </a:pPr>
            <a:r>
              <a:rPr lang="en-US" sz="2200" dirty="0">
                <a:latin typeface="Cambria" panose="02040503050406030204" pitchFamily="18" charset="0"/>
                <a:ea typeface="Cambria" panose="02040503050406030204" pitchFamily="18" charset="0"/>
              </a:rPr>
              <a:t>V</a:t>
            </a:r>
            <a:r>
              <a:rPr lang="en-VN" sz="2200" dirty="0">
                <a:latin typeface="Cambria" panose="02040503050406030204" pitchFamily="18" charset="0"/>
                <a:ea typeface="Cambria" panose="02040503050406030204" pitchFamily="18" charset="0"/>
              </a:rPr>
              <a:t>í dụ: </a:t>
            </a:r>
          </a:p>
          <a:p>
            <a:r>
              <a:rPr lang="vi-VN" sz="2200" dirty="0">
                <a:latin typeface="Cambria" panose="02040503050406030204" pitchFamily="18" charset="0"/>
                <a:ea typeface="Cambria" panose="02040503050406030204" pitchFamily="18" charset="0"/>
              </a:rPr>
              <a:t>Xây dựng các bản hướng dẫn chung đối với Phương thức Giải quyết tranh chấp thay thế </a:t>
            </a:r>
          </a:p>
          <a:p>
            <a:r>
              <a:rPr lang="vi-VN" sz="2200" dirty="0">
                <a:latin typeface="Cambria" panose="02040503050406030204" pitchFamily="18" charset="0"/>
                <a:ea typeface="Cambria" panose="02040503050406030204" pitchFamily="18" charset="0"/>
              </a:rPr>
              <a:t>Thiết lập hệ thống Giải quyết tranh chấp Trực tuyến quốc gia (ODR)</a:t>
            </a:r>
          </a:p>
          <a:p>
            <a:r>
              <a:rPr lang="vi-VN" sz="2200" dirty="0">
                <a:latin typeface="Cambria" panose="02040503050406030204" pitchFamily="18" charset="0"/>
                <a:ea typeface="Cambria" panose="02040503050406030204" pitchFamily="18" charset="0"/>
              </a:rPr>
              <a:t>Phát triển mạng lưới ODR của ASEAN</a:t>
            </a:r>
          </a:p>
        </p:txBody>
      </p:sp>
    </p:spTree>
    <p:extLst>
      <p:ext uri="{BB962C8B-B14F-4D97-AF65-F5344CB8AC3E}">
        <p14:creationId xmlns:p14="http://schemas.microsoft.com/office/powerpoint/2010/main" val="197357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0" y="178024"/>
            <a:ext cx="9144000" cy="487362"/>
          </a:xfrm>
          <a:prstGeom prst="rect">
            <a:avLst/>
          </a:prstGeom>
        </p:spPr>
        <p:txBody>
          <a:bodyPr>
            <a:noAutofit/>
          </a:bodyPr>
          <a:lstStyle/>
          <a:p>
            <a:pPr lvl="0" algn="ctr">
              <a:spcBef>
                <a:spcPct val="0"/>
              </a:spcBef>
              <a:defRPr/>
            </a:pPr>
            <a:r>
              <a:rPr lang="en-US" sz="3600" b="1" dirty="0">
                <a:solidFill>
                  <a:srgbClr val="0070C0"/>
                </a:solidFill>
                <a:latin typeface="Cambria" panose="02040503050406030204" pitchFamily="18" charset="0"/>
                <a:ea typeface="Cambria" panose="02040503050406030204" pitchFamily="18" charset="0"/>
              </a:rPr>
              <a:t>GIẢI QUYẾT TRANH CHẤP TRỰC TUYẾN TRONG ASEAN</a:t>
            </a:r>
            <a:endParaRPr kumimoji="0" lang="en-US" sz="36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5" name="Content Placeholder 4">
            <a:extLst>
              <a:ext uri="{FF2B5EF4-FFF2-40B4-BE49-F238E27FC236}">
                <a16:creationId xmlns:a16="http://schemas.microsoft.com/office/drawing/2014/main" id="{7CF35280-F440-634B-BC17-78A116C2C418}"/>
              </a:ext>
            </a:extLst>
          </p:cNvPr>
          <p:cNvSpPr>
            <a:spLocks noGrp="1"/>
          </p:cNvSpPr>
          <p:nvPr>
            <p:ph idx="1"/>
          </p:nvPr>
        </p:nvSpPr>
        <p:spPr>
          <a:xfrm>
            <a:off x="457200" y="1842148"/>
            <a:ext cx="8229600" cy="3173704"/>
          </a:xfrm>
        </p:spPr>
        <p:txBody>
          <a:bodyPr>
            <a:noAutofit/>
          </a:bodyPr>
          <a:lstStyle/>
          <a:p>
            <a:pPr marL="0" indent="0">
              <a:buNone/>
            </a:pPr>
            <a:r>
              <a:rPr lang="vi-VN" sz="2200" b="1" dirty="0">
                <a:latin typeface="Cambria" panose="02040503050406030204" pitchFamily="18" charset="0"/>
                <a:ea typeface="Cambria" panose="02040503050406030204" pitchFamily="18" charset="0"/>
                <a:cs typeface="Arial" panose="020B0604020202020204" pitchFamily="34" charset="0"/>
              </a:rPr>
              <a:t>Ủy ban Bảo vệ người tiêu dùng ASEAN</a:t>
            </a:r>
          </a:p>
          <a:p>
            <a:pPr marL="0" indent="0">
              <a:buNone/>
            </a:pPr>
            <a:endParaRPr lang="vi-VN" sz="2200" b="1" dirty="0">
              <a:latin typeface="Cambria" panose="02040503050406030204" pitchFamily="18" charset="0"/>
              <a:ea typeface="Cambria" panose="02040503050406030204" pitchFamily="18" charset="0"/>
              <a:cs typeface="Arial" panose="020B0604020202020204" pitchFamily="34" charset="0"/>
            </a:endParaRPr>
          </a:p>
          <a:p>
            <a:pPr marL="0" indent="0">
              <a:buNone/>
            </a:pPr>
            <a:r>
              <a:rPr lang="vi-VN" sz="2200" dirty="0">
                <a:latin typeface="Cambria" panose="02040503050406030204" pitchFamily="18" charset="0"/>
                <a:ea typeface="Cambria" panose="02040503050406030204" pitchFamily="18" charset="0"/>
                <a:cs typeface="Arial" panose="020B0604020202020204" pitchFamily="34" charset="0"/>
              </a:rPr>
              <a:t>Hướng dẫn giải quyết tranh chấp trực tuyến xuyên biên giới B2C</a:t>
            </a:r>
            <a:r>
              <a:rPr lang="en-US" sz="2200" dirty="0">
                <a:latin typeface="Cambria" panose="02040503050406030204" pitchFamily="18" charset="0"/>
                <a:ea typeface="Cambria" panose="02040503050406030204" pitchFamily="18" charset="0"/>
                <a:cs typeface="Arial" panose="020B0604020202020204" pitchFamily="34" charset="0"/>
              </a:rPr>
              <a:t> </a:t>
            </a:r>
            <a:r>
              <a:rPr lang="en-US" sz="2200" dirty="0" err="1">
                <a:latin typeface="Cambria" panose="02040503050406030204" pitchFamily="18" charset="0"/>
                <a:ea typeface="Cambria" panose="02040503050406030204" pitchFamily="18" charset="0"/>
                <a:cs typeface="Arial" panose="020B0604020202020204" pitchFamily="34" charset="0"/>
              </a:rPr>
              <a:t>của</a:t>
            </a:r>
            <a:r>
              <a:rPr lang="en-US" sz="2200" dirty="0">
                <a:latin typeface="Cambria" panose="02040503050406030204" pitchFamily="18" charset="0"/>
                <a:ea typeface="Cambria" panose="02040503050406030204" pitchFamily="18" charset="0"/>
                <a:cs typeface="Arial" panose="020B0604020202020204" pitchFamily="34" charset="0"/>
              </a:rPr>
              <a:t> ASEAN</a:t>
            </a:r>
          </a:p>
          <a:p>
            <a:pPr marL="0" indent="0">
              <a:buNone/>
            </a:pPr>
            <a:endParaRPr lang="en-US" sz="2200" dirty="0">
              <a:latin typeface="Cambria" panose="02040503050406030204" pitchFamily="18" charset="0"/>
              <a:ea typeface="Cambria" panose="02040503050406030204" pitchFamily="18" charset="0"/>
              <a:cs typeface="Arial" panose="020B0604020202020204" pitchFamily="34" charset="0"/>
            </a:endParaRPr>
          </a:p>
          <a:p>
            <a:pPr marL="0" indent="0">
              <a:buNone/>
            </a:pPr>
            <a:r>
              <a:rPr lang="en-US" sz="2200" dirty="0">
                <a:latin typeface="Cambria" panose="02040503050406030204" pitchFamily="18" charset="0"/>
                <a:ea typeface="Cambria" panose="02040503050406030204" pitchFamily="18" charset="0"/>
                <a:cs typeface="Arial" panose="020B0604020202020204" pitchFamily="34" charset="0"/>
              </a:rPr>
              <a:t>H</a:t>
            </a:r>
            <a:r>
              <a:rPr lang="vi-VN" sz="2200" dirty="0">
                <a:latin typeface="Cambria" panose="02040503050406030204" pitchFamily="18" charset="0"/>
                <a:ea typeface="Cambria" panose="02040503050406030204" pitchFamily="18" charset="0"/>
                <a:cs typeface="Arial" panose="020B0604020202020204" pitchFamily="34" charset="0"/>
              </a:rPr>
              <a:t>ướng dẫn và</a:t>
            </a:r>
            <a:r>
              <a:rPr lang="en-US" sz="2200" dirty="0">
                <a:latin typeface="Cambria" panose="02040503050406030204" pitchFamily="18" charset="0"/>
                <a:ea typeface="Cambria" panose="02040503050406030204" pitchFamily="18" charset="0"/>
                <a:cs typeface="Arial" panose="020B0604020202020204" pitchFamily="34" charset="0"/>
              </a:rPr>
              <a:t> </a:t>
            </a:r>
            <a:r>
              <a:rPr lang="vi-VN" sz="2200" dirty="0">
                <a:latin typeface="Cambria" panose="02040503050406030204" pitchFamily="18" charset="0"/>
                <a:ea typeface="Cambria" panose="02040503050406030204" pitchFamily="18" charset="0"/>
                <a:cs typeface="Arial" panose="020B0604020202020204" pitchFamily="34" charset="0"/>
              </a:rPr>
              <a:t>tạo điều kiện thuận lợi cho việc khởi xướng, xử lý và giải quyết các tranh chấp giữa người tiêu dùng và</a:t>
            </a:r>
            <a:r>
              <a:rPr lang="en-US" sz="2200" dirty="0">
                <a:latin typeface="Cambria" panose="02040503050406030204" pitchFamily="18" charset="0"/>
                <a:ea typeface="Cambria" panose="02040503050406030204" pitchFamily="18" charset="0"/>
                <a:cs typeface="Arial" panose="020B0604020202020204" pitchFamily="34" charset="0"/>
              </a:rPr>
              <a:t> </a:t>
            </a:r>
            <a:r>
              <a:rPr lang="vi-VN" sz="2200" dirty="0">
                <a:latin typeface="Cambria" panose="02040503050406030204" pitchFamily="18" charset="0"/>
                <a:ea typeface="Cambria" panose="02040503050406030204" pitchFamily="18" charset="0"/>
                <a:cs typeface="Arial" panose="020B0604020202020204" pitchFamily="34" charset="0"/>
              </a:rPr>
              <a:t>các doanh nghiệp trên khắp các khu vực pháp lý trong khu vực ASEAN</a:t>
            </a:r>
          </a:p>
        </p:txBody>
      </p:sp>
    </p:spTree>
    <p:extLst>
      <p:ext uri="{BB962C8B-B14F-4D97-AF65-F5344CB8AC3E}">
        <p14:creationId xmlns:p14="http://schemas.microsoft.com/office/powerpoint/2010/main" val="3109620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0" y="836612"/>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038600" y="3782943"/>
            <a:ext cx="5105400" cy="990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Cục</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Thương</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mại</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điện</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tử</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và</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Kinh</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tế</a:t>
            </a:r>
            <a:r>
              <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rgbClr val="0070C0"/>
                </a:solidFill>
                <a:latin typeface="Cambria" panose="02040503050406030204" pitchFamily="18" charset="0"/>
                <a:ea typeface="Cambria" panose="02040503050406030204" pitchFamily="18" charset="0"/>
                <a:cs typeface="Arial" panose="020B0604020202020204" pitchFamily="34" charset="0"/>
              </a:rPr>
              <a:t>số</a:t>
            </a:r>
            <a:endParaRPr lang="en-US" sz="1400" dirty="0">
              <a:solidFill>
                <a:srgbClr val="0070C0"/>
              </a:solidFill>
              <a:latin typeface="Cambria" panose="02040503050406030204" pitchFamily="18" charset="0"/>
              <a:ea typeface="Cambria" panose="02040503050406030204" pitchFamily="18" charset="0"/>
              <a:cs typeface="Arial" panose="020B0604020202020204" pitchFamily="34" charset="0"/>
            </a:endParaRPr>
          </a:p>
          <a:p>
            <a:pPr algn="ct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25 </a:t>
            </a:r>
            <a:r>
              <a:rPr lang="en-US" sz="1400" dirty="0" err="1">
                <a:solidFill>
                  <a:schemeClr val="tx1"/>
                </a:solidFill>
                <a:latin typeface="Cambria" panose="02040503050406030204" pitchFamily="18" charset="0"/>
                <a:ea typeface="Cambria" panose="02040503050406030204" pitchFamily="18" charset="0"/>
                <a:cs typeface="Arial" panose="020B0604020202020204" pitchFamily="34" charset="0"/>
              </a:rPr>
              <a:t>Ngô</a:t>
            </a: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chemeClr val="tx1"/>
                </a:solidFill>
                <a:latin typeface="Cambria" panose="02040503050406030204" pitchFamily="18" charset="0"/>
                <a:ea typeface="Cambria" panose="02040503050406030204" pitchFamily="18" charset="0"/>
                <a:cs typeface="Arial" panose="020B0604020202020204" pitchFamily="34" charset="0"/>
              </a:rPr>
              <a:t>Quyền</a:t>
            </a: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chemeClr val="tx1"/>
                </a:solidFill>
                <a:latin typeface="Cambria" panose="02040503050406030204" pitchFamily="18" charset="0"/>
                <a:ea typeface="Cambria" panose="02040503050406030204" pitchFamily="18" charset="0"/>
                <a:cs typeface="Arial" panose="020B0604020202020204" pitchFamily="34" charset="0"/>
              </a:rPr>
              <a:t>Hoàn</a:t>
            </a: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chemeClr val="tx1"/>
                </a:solidFill>
                <a:latin typeface="Cambria" panose="02040503050406030204" pitchFamily="18" charset="0"/>
                <a:ea typeface="Cambria" panose="02040503050406030204" pitchFamily="18" charset="0"/>
                <a:cs typeface="Arial" panose="020B0604020202020204" pitchFamily="34" charset="0"/>
              </a:rPr>
              <a:t>Kiếm</a:t>
            </a: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chemeClr val="tx1"/>
                </a:solidFill>
                <a:latin typeface="Cambria" panose="02040503050406030204" pitchFamily="18" charset="0"/>
                <a:ea typeface="Cambria" panose="02040503050406030204" pitchFamily="18" charset="0"/>
                <a:cs typeface="Arial" panose="020B0604020202020204" pitchFamily="34" charset="0"/>
              </a:rPr>
              <a:t>Hà</a:t>
            </a: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1400" dirty="0" err="1">
                <a:solidFill>
                  <a:schemeClr val="tx1"/>
                </a:solidFill>
                <a:latin typeface="Cambria" panose="02040503050406030204" pitchFamily="18" charset="0"/>
                <a:ea typeface="Cambria" panose="02040503050406030204" pitchFamily="18" charset="0"/>
                <a:cs typeface="Arial" panose="020B0604020202020204" pitchFamily="34" charset="0"/>
              </a:rPr>
              <a:t>Nội</a:t>
            </a:r>
            <a:endPar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endParaRPr>
          </a:p>
          <a:p>
            <a:pPr algn="ctr"/>
            <a:r>
              <a:rPr lang="en-US" sz="1400" dirty="0">
                <a:solidFill>
                  <a:schemeClr val="tx1"/>
                </a:solidFill>
                <a:latin typeface="Cambria" panose="02040503050406030204" pitchFamily="18" charset="0"/>
                <a:ea typeface="Cambria" panose="02040503050406030204" pitchFamily="18" charset="0"/>
                <a:cs typeface="Arial" panose="020B0604020202020204" pitchFamily="34" charset="0"/>
              </a:rPr>
              <a:t>www.idea.gov.vn</a:t>
            </a:r>
          </a:p>
        </p:txBody>
      </p:sp>
      <p:sp>
        <p:nvSpPr>
          <p:cNvPr id="4" name="Title 3"/>
          <p:cNvSpPr>
            <a:spLocks noGrp="1"/>
          </p:cNvSpPr>
          <p:nvPr>
            <p:ph type="ctrTitle"/>
          </p:nvPr>
        </p:nvSpPr>
        <p:spPr>
          <a:xfrm>
            <a:off x="685800" y="1953532"/>
            <a:ext cx="7772400" cy="1470025"/>
          </a:xfrm>
        </p:spPr>
        <p:txBody>
          <a:bodyPr>
            <a:normAutofit/>
          </a:bodyPr>
          <a:lstStyle/>
          <a:p>
            <a:r>
              <a:rPr lang="en-US" sz="5000" b="1" dirty="0">
                <a:solidFill>
                  <a:srgbClr val="0070C0"/>
                </a:solidFill>
                <a:latin typeface="Cambria" panose="02040503050406030204" pitchFamily="18" charset="0"/>
                <a:ea typeface="Cambria" panose="02040503050406030204" pitchFamily="18" charset="0"/>
                <a:cs typeface="Arial" panose="020B0604020202020204" pitchFamily="34" charset="0"/>
              </a:rPr>
              <a:t>CẢM ƠN</a:t>
            </a:r>
          </a:p>
        </p:txBody>
      </p:sp>
      <p:sp>
        <p:nvSpPr>
          <p:cNvPr id="10" name="Content Placeholder 2"/>
          <p:cNvSpPr txBox="1">
            <a:spLocks/>
          </p:cNvSpPr>
          <p:nvPr/>
        </p:nvSpPr>
        <p:spPr>
          <a:xfrm>
            <a:off x="457200" y="1371600"/>
            <a:ext cx="8458200" cy="47545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br>
              <a:rPr lang="vi-VN" altLang="en-US" sz="2600" dirty="0"/>
            </a:br>
            <a:endParaRPr lang="en-US" altLang="en-US" sz="2600" dirty="0"/>
          </a:p>
        </p:txBody>
      </p:sp>
    </p:spTree>
    <p:extLst>
      <p:ext uri="{BB962C8B-B14F-4D97-AF65-F5344CB8AC3E}">
        <p14:creationId xmlns:p14="http://schemas.microsoft.com/office/powerpoint/2010/main" val="2445555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23218" cy="839786"/>
          </a:xfrm>
        </p:spPr>
        <p:txBody>
          <a:bodyPr>
            <a:normAutofit/>
          </a:bodyPr>
          <a:lstStyle/>
          <a:p>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TÌNH HÌNH TMĐT ASEAN</a:t>
            </a:r>
          </a:p>
        </p:txBody>
      </p:sp>
      <p:pic>
        <p:nvPicPr>
          <p:cNvPr id="6" name="Content Placeholder 5">
            <a:extLst>
              <a:ext uri="{FF2B5EF4-FFF2-40B4-BE49-F238E27FC236}">
                <a16:creationId xmlns:a16="http://schemas.microsoft.com/office/drawing/2014/main" id="{AC627EF8-3772-2C4D-A67B-4C3172AC574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770" y="1573453"/>
            <a:ext cx="7370260" cy="4525963"/>
          </a:xfrm>
        </p:spPr>
      </p:pic>
      <p:cxnSp>
        <p:nvCxnSpPr>
          <p:cNvPr id="7" name="Straight Connector 6"/>
          <p:cNvCxnSpPr/>
          <p:nvPr/>
        </p:nvCxnSpPr>
        <p:spPr>
          <a:xfrm>
            <a:off x="-20782" y="846138"/>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228600" y="1219200"/>
            <a:ext cx="8915400" cy="5410200"/>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a:ln>
                <a:noFill/>
              </a:ln>
              <a:solidFill>
                <a:srgbClr val="0070C0"/>
              </a:solidFill>
              <a:effectLst/>
              <a:uLnTx/>
              <a:uFillTx/>
              <a:latin typeface="+mn-lt"/>
              <a:ea typeface="+mj-ea"/>
              <a:cs typeface="+mj-cs"/>
            </a:endParaRPr>
          </a:p>
        </p:txBody>
      </p:sp>
      <p:sp>
        <p:nvSpPr>
          <p:cNvPr id="10" name="TextBox 9"/>
          <p:cNvSpPr txBox="1"/>
          <p:nvPr/>
        </p:nvSpPr>
        <p:spPr>
          <a:xfrm>
            <a:off x="304800" y="1066800"/>
            <a:ext cx="8458200" cy="584775"/>
          </a:xfrm>
          <a:prstGeom prst="rect">
            <a:avLst/>
          </a:prstGeom>
          <a:noFill/>
        </p:spPr>
        <p:txBody>
          <a:bodyPr wrap="square" rtlCol="0">
            <a:spAutoFit/>
          </a:bodyPr>
          <a:lstStyle/>
          <a:p>
            <a:pPr marL="342900" indent="-342900" algn="ctr"/>
            <a:r>
              <a:rPr lang="en-US" dirty="0" err="1">
                <a:latin typeface="Cambria" panose="02040503050406030204" pitchFamily="18" charset="0"/>
                <a:ea typeface="Cambria" panose="02040503050406030204" pitchFamily="18" charset="0"/>
              </a:rPr>
              <a:t>Quy</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mô</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thị</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trường</a:t>
            </a:r>
            <a:r>
              <a:rPr lang="en-US" dirty="0">
                <a:latin typeface="Cambria" panose="02040503050406030204" pitchFamily="18" charset="0"/>
                <a:ea typeface="Cambria" panose="02040503050406030204" pitchFamily="18" charset="0"/>
              </a:rPr>
              <a:t> TMĐT ASEAN 2015-2025</a:t>
            </a:r>
          </a:p>
          <a:p>
            <a:pPr marL="342900" indent="-342900" algn="ctr"/>
            <a:r>
              <a:rPr lang="en-US" sz="1400" i="1" dirty="0" err="1">
                <a:latin typeface="Cambria" panose="02040503050406030204" pitchFamily="18" charset="0"/>
                <a:ea typeface="Cambria" panose="02040503050406030204" pitchFamily="18" charset="0"/>
              </a:rPr>
              <a:t>Đơn</a:t>
            </a:r>
            <a:r>
              <a:rPr lang="en-US" sz="1400" i="1" dirty="0">
                <a:latin typeface="Cambria" panose="02040503050406030204" pitchFamily="18" charset="0"/>
                <a:ea typeface="Cambria" panose="02040503050406030204" pitchFamily="18" charset="0"/>
              </a:rPr>
              <a:t> </a:t>
            </a:r>
            <a:r>
              <a:rPr lang="en-US" sz="1400" i="1" dirty="0" err="1">
                <a:latin typeface="Cambria" panose="02040503050406030204" pitchFamily="18" charset="0"/>
                <a:ea typeface="Cambria" panose="02040503050406030204" pitchFamily="18" charset="0"/>
              </a:rPr>
              <a:t>vị</a:t>
            </a:r>
            <a:r>
              <a:rPr lang="en-US" sz="1400" i="1" dirty="0">
                <a:latin typeface="Cambria" panose="02040503050406030204" pitchFamily="18" charset="0"/>
                <a:ea typeface="Cambria" panose="02040503050406030204" pitchFamily="18" charset="0"/>
              </a:rPr>
              <a:t>: </a:t>
            </a:r>
            <a:r>
              <a:rPr lang="en-US" sz="1400" i="1" dirty="0" err="1">
                <a:latin typeface="Cambria" panose="02040503050406030204" pitchFamily="18" charset="0"/>
                <a:ea typeface="Cambria" panose="02040503050406030204" pitchFamily="18" charset="0"/>
              </a:rPr>
              <a:t>Tỷ</a:t>
            </a:r>
            <a:r>
              <a:rPr lang="en-US" sz="1400" i="1" dirty="0">
                <a:latin typeface="Cambria" panose="02040503050406030204" pitchFamily="18" charset="0"/>
                <a:ea typeface="Cambria" panose="02040503050406030204" pitchFamily="18" charset="0"/>
              </a:rPr>
              <a:t> USD</a:t>
            </a:r>
          </a:p>
        </p:txBody>
      </p:sp>
      <p:sp>
        <p:nvSpPr>
          <p:cNvPr id="11" name="TextBox 10">
            <a:extLst>
              <a:ext uri="{FF2B5EF4-FFF2-40B4-BE49-F238E27FC236}">
                <a16:creationId xmlns:a16="http://schemas.microsoft.com/office/drawing/2014/main" id="{D9B1E8F2-FE1D-2D42-A1AB-2A50BBA4BF62}"/>
              </a:ext>
            </a:extLst>
          </p:cNvPr>
          <p:cNvSpPr txBox="1"/>
          <p:nvPr/>
        </p:nvSpPr>
        <p:spPr>
          <a:xfrm>
            <a:off x="685800" y="6289123"/>
            <a:ext cx="7848600" cy="338554"/>
          </a:xfrm>
          <a:prstGeom prst="rect">
            <a:avLst/>
          </a:prstGeom>
          <a:noFill/>
        </p:spPr>
        <p:txBody>
          <a:bodyPr wrap="square" rtlCol="0">
            <a:spAutoFit/>
          </a:bodyPr>
          <a:lstStyle/>
          <a:p>
            <a:pPr marL="342900" indent="-342900" algn="r"/>
            <a:r>
              <a:rPr lang="en-US" sz="1600" dirty="0" err="1">
                <a:latin typeface="Cambria" panose="02040503050406030204" pitchFamily="18" charset="0"/>
                <a:ea typeface="Cambria" panose="02040503050406030204" pitchFamily="18" charset="0"/>
              </a:rPr>
              <a:t>Nguồn</a:t>
            </a:r>
            <a:r>
              <a:rPr lang="en-US" sz="1600" dirty="0">
                <a:latin typeface="Cambria" panose="02040503050406030204" pitchFamily="18" charset="0"/>
                <a:ea typeface="Cambria" panose="02040503050406030204" pitchFamily="18" charset="0"/>
              </a:rPr>
              <a:t>: Statista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915400" cy="487362"/>
          </a:xfrm>
        </p:spPr>
        <p:txBody>
          <a:bodyPr>
            <a:normAutofit fontScale="90000"/>
          </a:bodyPr>
          <a:lstStyle/>
          <a:p>
            <a:r>
              <a:rPr lang="en-US" b="1" dirty="0">
                <a:solidFill>
                  <a:srgbClr val="0070C0"/>
                </a:solidFill>
                <a:latin typeface="Cambria" panose="02040503050406030204" pitchFamily="18" charset="0"/>
                <a:ea typeface="Cambria" panose="02040503050406030204" pitchFamily="18" charset="0"/>
              </a:rPr>
              <a:t>TÌNH HÌNH TMĐT ASEAN</a:t>
            </a:r>
          </a:p>
        </p:txBody>
      </p:sp>
      <p:cxnSp>
        <p:nvCxnSpPr>
          <p:cNvPr id="7" name="Straight Connector 6"/>
          <p:cNvCxnSpPr/>
          <p:nvPr/>
        </p:nvCxnSpPr>
        <p:spPr>
          <a:xfrm>
            <a:off x="0" y="836612"/>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228600" y="1219200"/>
            <a:ext cx="8915400" cy="5410200"/>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a:ln>
                <a:noFill/>
              </a:ln>
              <a:solidFill>
                <a:srgbClr val="0070C0"/>
              </a:solidFill>
              <a:effectLst/>
              <a:uLnTx/>
              <a:uFillTx/>
              <a:latin typeface="+mn-lt"/>
              <a:ea typeface="+mj-ea"/>
              <a:cs typeface="+mj-cs"/>
            </a:endParaRPr>
          </a:p>
        </p:txBody>
      </p:sp>
      <p:sp>
        <p:nvSpPr>
          <p:cNvPr id="10" name="TextBox 9"/>
          <p:cNvSpPr txBox="1"/>
          <p:nvPr/>
        </p:nvSpPr>
        <p:spPr>
          <a:xfrm>
            <a:off x="342900" y="1441519"/>
            <a:ext cx="8458200" cy="4616648"/>
          </a:xfrm>
          <a:prstGeom prst="rect">
            <a:avLst/>
          </a:prstGeom>
          <a:noFill/>
        </p:spPr>
        <p:txBody>
          <a:bodyPr wrap="square" rtlCol="0">
            <a:spAutoFit/>
          </a:bodyPr>
          <a:lstStyle/>
          <a:p>
            <a:pPr marL="285750" indent="-285750" fontAlgn="base">
              <a:buFontTx/>
              <a:buChar char="-"/>
            </a:pPr>
            <a:r>
              <a:rPr lang="en-US" sz="2400" dirty="0" err="1">
                <a:latin typeface="Cambria" panose="02040503050406030204" pitchFamily="18" charset="0"/>
                <a:ea typeface="Cambria" panose="02040503050406030204" pitchFamily="18" charset="0"/>
                <a:cs typeface="Arial" panose="020B0604020202020204" pitchFamily="34" charset="0"/>
              </a:rPr>
              <a:t>Doanh</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thu</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thị</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trường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thương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mai</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điện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tử</a:t>
            </a:r>
            <a:r>
              <a:rPr lang="en-US" sz="2400" dirty="0">
                <a:latin typeface="Cambria" panose="02040503050406030204" pitchFamily="18" charset="0"/>
                <a:ea typeface="Cambria" panose="02040503050406030204" pitchFamily="18" charset="0"/>
                <a:cs typeface="Arial" panose="020B0604020202020204" pitchFamily="34" charset="0"/>
              </a:rPr>
              <a:t> ASEAN </a:t>
            </a:r>
            <a:r>
              <a:rPr lang="en-US" sz="2400" dirty="0" err="1">
                <a:latin typeface="Cambria" panose="02040503050406030204" pitchFamily="18" charset="0"/>
                <a:ea typeface="Cambria" panose="02040503050406030204" pitchFamily="18" charset="0"/>
                <a:cs typeface="Arial" panose="020B0604020202020204" pitchFamily="34" charset="0"/>
              </a:rPr>
              <a:t>dự</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kiến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đạt</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3000" b="1" dirty="0">
                <a:latin typeface="Cambria" panose="02040503050406030204" pitchFamily="18" charset="0"/>
                <a:ea typeface="Cambria" panose="02040503050406030204" pitchFamily="18" charset="0"/>
                <a:cs typeface="Arial" panose="020B0604020202020204" pitchFamily="34" charset="0"/>
              </a:rPr>
              <a:t>67</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tỷ</a:t>
            </a:r>
            <a:r>
              <a:rPr lang="en-US" sz="2400" dirty="0">
                <a:latin typeface="Cambria" panose="02040503050406030204" pitchFamily="18" charset="0"/>
                <a:ea typeface="Cambria" panose="02040503050406030204" pitchFamily="18" charset="0"/>
                <a:cs typeface="Arial" panose="020B0604020202020204" pitchFamily="34" charset="0"/>
              </a:rPr>
              <a:t> USD </a:t>
            </a:r>
            <a:r>
              <a:rPr lang="en-US" sz="2400" dirty="0" err="1">
                <a:latin typeface="Cambria" panose="02040503050406030204" pitchFamily="18" charset="0"/>
                <a:ea typeface="Cambria" panose="02040503050406030204" pitchFamily="18" charset="0"/>
                <a:cs typeface="Arial" panose="020B0604020202020204" pitchFamily="34" charset="0"/>
              </a:rPr>
              <a:t>trong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năm</a:t>
            </a:r>
            <a:r>
              <a:rPr lang="en-US" sz="2400" dirty="0">
                <a:latin typeface="Cambria" panose="02040503050406030204" pitchFamily="18" charset="0"/>
                <a:ea typeface="Cambria" panose="02040503050406030204" pitchFamily="18" charset="0"/>
                <a:cs typeface="Arial" panose="020B0604020202020204" pitchFamily="34" charset="0"/>
              </a:rPr>
              <a:t> 2021</a:t>
            </a:r>
          </a:p>
          <a:p>
            <a:pPr fontAlgn="base"/>
            <a:endParaRPr lang="en-US" sz="2400" dirty="0">
              <a:latin typeface="Cambria" panose="02040503050406030204" pitchFamily="18" charset="0"/>
              <a:ea typeface="Cambria" panose="02040503050406030204" pitchFamily="18" charset="0"/>
              <a:cs typeface="Arial" panose="020B0604020202020204" pitchFamily="34" charset="0"/>
            </a:endParaRPr>
          </a:p>
          <a:p>
            <a:pPr marL="285750" indent="-285750" fontAlgn="base">
              <a:buFontTx/>
              <a:buChar char="-"/>
            </a:pPr>
            <a:r>
              <a:rPr lang="en-US" sz="2400" dirty="0" err="1">
                <a:latin typeface="Cambria" panose="02040503050406030204" pitchFamily="18" charset="0"/>
                <a:ea typeface="Cambria" panose="02040503050406030204" pitchFamily="18" charset="0"/>
                <a:cs typeface="Arial" panose="020B0604020202020204" pitchFamily="34" charset="0"/>
              </a:rPr>
              <a:t>Tỉ</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lệ</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tăng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trưởng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3000" b="1" dirty="0">
                <a:latin typeface="Cambria" panose="02040503050406030204" pitchFamily="18" charset="0"/>
                <a:ea typeface="Cambria" panose="02040503050406030204" pitchFamily="18" charset="0"/>
                <a:cs typeface="Arial" panose="020B0604020202020204" pitchFamily="34" charset="0"/>
              </a:rPr>
              <a:t>10.28%</a:t>
            </a:r>
            <a:r>
              <a:rPr lang="en-US" sz="2400" dirty="0">
                <a:latin typeface="Cambria" panose="02040503050406030204" pitchFamily="18" charset="0"/>
                <a:ea typeface="Cambria" panose="02040503050406030204" pitchFamily="18" charset="0"/>
                <a:cs typeface="Arial" panose="020B0604020202020204" pitchFamily="34" charset="0"/>
              </a:rPr>
              <a:t> (2021-2025) </a:t>
            </a:r>
            <a:r>
              <a:rPr lang="en-US" sz="2400" dirty="0" err="1">
                <a:latin typeface="Cambria" panose="02040503050406030204" pitchFamily="18" charset="0"/>
                <a:ea typeface="Cambria" panose="02040503050406030204" pitchFamily="18" charset="0"/>
                <a:cs typeface="Arial" panose="020B0604020202020204" pitchFamily="34" charset="0"/>
              </a:rPr>
              <a:t>và</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đạt</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3000" b="1" dirty="0">
                <a:latin typeface="Cambria" panose="02040503050406030204" pitchFamily="18" charset="0"/>
                <a:ea typeface="Cambria" panose="02040503050406030204" pitchFamily="18" charset="0"/>
                <a:cs typeface="Arial" panose="020B0604020202020204" pitchFamily="34" charset="0"/>
              </a:rPr>
              <a:t>100</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tỷ</a:t>
            </a:r>
            <a:r>
              <a:rPr lang="en-US" sz="2400" dirty="0">
                <a:latin typeface="Cambria" panose="02040503050406030204" pitchFamily="18" charset="0"/>
                <a:ea typeface="Cambria" panose="02040503050406030204" pitchFamily="18" charset="0"/>
                <a:cs typeface="Arial" panose="020B0604020202020204" pitchFamily="34" charset="0"/>
              </a:rPr>
              <a:t> USD </a:t>
            </a:r>
            <a:r>
              <a:rPr lang="en-US" sz="2400" dirty="0" err="1">
                <a:latin typeface="Cambria" panose="02040503050406030204" pitchFamily="18" charset="0"/>
                <a:ea typeface="Cambria" panose="02040503050406030204" pitchFamily="18" charset="0"/>
                <a:cs typeface="Arial" panose="020B0604020202020204" pitchFamily="34" charset="0"/>
              </a:rPr>
              <a:t>vào</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năm</a:t>
            </a:r>
            <a:r>
              <a:rPr lang="en-US" sz="2400" dirty="0">
                <a:latin typeface="Cambria" panose="02040503050406030204" pitchFamily="18" charset="0"/>
                <a:ea typeface="Cambria" panose="02040503050406030204" pitchFamily="18" charset="0"/>
                <a:cs typeface="Arial" panose="020B0604020202020204" pitchFamily="34" charset="0"/>
              </a:rPr>
              <a:t> 2025</a:t>
            </a:r>
          </a:p>
          <a:p>
            <a:pPr marL="285750" indent="-285750" fontAlgn="base">
              <a:buFontTx/>
              <a:buChar char="-"/>
            </a:pPr>
            <a:endParaRPr lang="en-US" sz="2400" dirty="0">
              <a:latin typeface="Cambria" panose="02040503050406030204" pitchFamily="18" charset="0"/>
              <a:ea typeface="Cambria" panose="02040503050406030204" pitchFamily="18" charset="0"/>
              <a:cs typeface="Arial" panose="020B0604020202020204" pitchFamily="34" charset="0"/>
            </a:endParaRPr>
          </a:p>
          <a:p>
            <a:pPr marL="285750" indent="-285750" fontAlgn="base">
              <a:buFontTx/>
              <a:buChar char="-"/>
            </a:pPr>
            <a:r>
              <a:rPr lang="en-US" sz="2400" dirty="0" err="1">
                <a:latin typeface="Cambria" panose="02040503050406030204" pitchFamily="18" charset="0"/>
                <a:ea typeface="Cambria" panose="02040503050406030204" pitchFamily="18" charset="0"/>
                <a:cs typeface="Arial" panose="020B0604020202020204" pitchFamily="34" charset="0"/>
              </a:rPr>
              <a:t>Tỉ</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lệ</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người</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dùng</a:t>
            </a:r>
            <a:r>
              <a:rPr lang="en-US" sz="2400" dirty="0">
                <a:latin typeface="Cambria" panose="02040503050406030204" pitchFamily="18" charset="0"/>
                <a:ea typeface="Cambria" panose="02040503050406030204" pitchFamily="18" charset="0"/>
                <a:cs typeface="Arial" panose="020B0604020202020204" pitchFamily="34" charset="0"/>
              </a:rPr>
              <a:t> internet </a:t>
            </a:r>
            <a:r>
              <a:rPr lang="en-US" sz="2400" dirty="0" err="1">
                <a:latin typeface="Cambria" panose="02040503050406030204" pitchFamily="18" charset="0"/>
                <a:ea typeface="Cambria" panose="02040503050406030204" pitchFamily="18" charset="0"/>
                <a:cs typeface="Arial" panose="020B0604020202020204" pitchFamily="34" charset="0"/>
              </a:rPr>
              <a:t>là</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3000" b="1" dirty="0">
                <a:latin typeface="Cambria" panose="02040503050406030204" pitchFamily="18" charset="0"/>
                <a:ea typeface="Cambria" panose="02040503050406030204" pitchFamily="18" charset="0"/>
                <a:cs typeface="Arial" panose="020B0604020202020204" pitchFamily="34" charset="0"/>
              </a:rPr>
              <a:t>48.8% </a:t>
            </a:r>
            <a:r>
              <a:rPr lang="en-US" sz="2400" dirty="0" err="1">
                <a:latin typeface="Cambria" panose="02040503050406030204" pitchFamily="18" charset="0"/>
                <a:ea typeface="Cambria" panose="02040503050406030204" pitchFamily="18" charset="0"/>
                <a:cs typeface="Arial" panose="020B0604020202020204" pitchFamily="34" charset="0"/>
              </a:rPr>
              <a:t>trong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năm</a:t>
            </a:r>
            <a:r>
              <a:rPr lang="en-US" sz="2400" dirty="0">
                <a:latin typeface="Cambria" panose="02040503050406030204" pitchFamily="18" charset="0"/>
                <a:ea typeface="Cambria" panose="02040503050406030204" pitchFamily="18" charset="0"/>
                <a:cs typeface="Arial" panose="020B0604020202020204" pitchFamily="34" charset="0"/>
              </a:rPr>
              <a:t> 2021 </a:t>
            </a:r>
            <a:r>
              <a:rPr lang="en-US" sz="2400" dirty="0" err="1">
                <a:latin typeface="Cambria" panose="02040503050406030204" pitchFamily="18" charset="0"/>
                <a:ea typeface="Cambria" panose="02040503050406030204" pitchFamily="18" charset="0"/>
                <a:cs typeface="Arial" panose="020B0604020202020204" pitchFamily="34" charset="0"/>
              </a:rPr>
              <a:t>và</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dự</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kiến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tăng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lên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3000" b="1" dirty="0">
                <a:latin typeface="Cambria" panose="02040503050406030204" pitchFamily="18" charset="0"/>
                <a:ea typeface="Cambria" panose="02040503050406030204" pitchFamily="18" charset="0"/>
                <a:cs typeface="Arial" panose="020B0604020202020204" pitchFamily="34" charset="0"/>
              </a:rPr>
              <a:t>63.3% </a:t>
            </a:r>
            <a:r>
              <a:rPr lang="en-US" sz="2400" dirty="0" err="1">
                <a:latin typeface="Cambria" panose="02040503050406030204" pitchFamily="18" charset="0"/>
                <a:ea typeface="Cambria" panose="02040503050406030204" pitchFamily="18" charset="0"/>
                <a:cs typeface="Arial" panose="020B0604020202020204" pitchFamily="34" charset="0"/>
              </a:rPr>
              <a:t>trước</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năm</a:t>
            </a:r>
            <a:r>
              <a:rPr lang="en-US" sz="2400" dirty="0">
                <a:latin typeface="Cambria" panose="02040503050406030204" pitchFamily="18" charset="0"/>
                <a:ea typeface="Cambria" panose="02040503050406030204" pitchFamily="18" charset="0"/>
                <a:cs typeface="Arial" panose="020B0604020202020204" pitchFamily="34" charset="0"/>
              </a:rPr>
              <a:t> 2025</a:t>
            </a:r>
          </a:p>
          <a:p>
            <a:pPr fontAlgn="base"/>
            <a:endParaRPr lang="en-US" sz="2400" dirty="0">
              <a:latin typeface="Cambria" panose="02040503050406030204" pitchFamily="18" charset="0"/>
              <a:ea typeface="Cambria" panose="02040503050406030204" pitchFamily="18" charset="0"/>
              <a:cs typeface="Arial" panose="020B0604020202020204" pitchFamily="34" charset="0"/>
            </a:endParaRPr>
          </a:p>
          <a:p>
            <a:pPr marL="285750" indent="-285750" fontAlgn="base">
              <a:buFontTx/>
              <a:buChar char="-"/>
            </a:pPr>
            <a:r>
              <a:rPr lang="en-US" sz="2400" dirty="0" err="1">
                <a:latin typeface="Cambria" panose="02040503050406030204" pitchFamily="18" charset="0"/>
                <a:ea typeface="Cambria" panose="02040503050406030204" pitchFamily="18" charset="0"/>
                <a:cs typeface="Arial" panose="020B0604020202020204" pitchFamily="34" charset="0"/>
              </a:rPr>
              <a:t>Tỉ</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lệ</a:t>
            </a:r>
            <a:r>
              <a:rPr lang="en-US" sz="2400" dirty="0">
                <a:latin typeface="Cambria" panose="02040503050406030204" pitchFamily="18" charset="0"/>
                <a:ea typeface="Cambria" panose="02040503050406030204" pitchFamily="18" charset="0"/>
                <a:cs typeface="Arial" panose="020B0604020202020204" pitchFamily="34" charset="0"/>
              </a:rPr>
              <a:t> chi </a:t>
            </a:r>
            <a:r>
              <a:rPr lang="en-US" sz="2400" dirty="0" err="1">
                <a:latin typeface="Cambria" panose="02040503050406030204" pitchFamily="18" charset="0"/>
                <a:ea typeface="Cambria" panose="02040503050406030204" pitchFamily="18" charset="0"/>
                <a:cs typeface="Arial" panose="020B0604020202020204" pitchFamily="34" charset="0"/>
              </a:rPr>
              <a:t>tiêu</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của</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người</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dùng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dự</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kiến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đạt</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3000" b="1" dirty="0">
                <a:latin typeface="Cambria" panose="02040503050406030204" pitchFamily="18" charset="0"/>
                <a:ea typeface="Cambria" panose="02040503050406030204" pitchFamily="18" charset="0"/>
                <a:cs typeface="Arial" panose="020B0604020202020204" pitchFamily="34" charset="0"/>
              </a:rPr>
              <a:t>205.06</a:t>
            </a:r>
            <a:r>
              <a:rPr lang="en-US" sz="2400" dirty="0">
                <a:latin typeface="Cambria" panose="02040503050406030204" pitchFamily="18" charset="0"/>
                <a:ea typeface="Cambria" panose="02040503050406030204" pitchFamily="18" charset="0"/>
                <a:cs typeface="Arial" panose="020B0604020202020204" pitchFamily="34" charset="0"/>
              </a:rPr>
              <a:t> USD.</a:t>
            </a:r>
          </a:p>
          <a:p>
            <a:pPr fontAlgn="base"/>
            <a:endParaRPr lang="en-US" sz="2400" dirty="0">
              <a:latin typeface="Cambria" panose="02040503050406030204" pitchFamily="18" charset="0"/>
              <a:ea typeface="Cambria" panose="02040503050406030204" pitchFamily="18" charset="0"/>
              <a:cs typeface="Arial" panose="020B0604020202020204" pitchFamily="34" charset="0"/>
            </a:endParaRPr>
          </a:p>
        </p:txBody>
      </p:sp>
      <p:sp>
        <p:nvSpPr>
          <p:cNvPr id="8" name="Rectangle 7"/>
          <p:cNvSpPr/>
          <p:nvPr/>
        </p:nvSpPr>
        <p:spPr>
          <a:xfrm>
            <a:off x="6623720" y="5890585"/>
            <a:ext cx="2520280" cy="338550"/>
          </a:xfrm>
          <a:prstGeom prst="rect">
            <a:avLst/>
          </a:prstGeom>
        </p:spPr>
        <p:txBody>
          <a:bodyPr wrap="square" lIns="91436" tIns="45718" rIns="91436" bIns="45718">
            <a:spAutoFit/>
          </a:bodyPr>
          <a:lstStyle/>
          <a:p>
            <a:pPr algn="ctr"/>
            <a:r>
              <a:rPr lang="en-US" sz="1600" dirty="0" err="1">
                <a:latin typeface="Cambria" panose="02040503050406030204" pitchFamily="18" charset="0"/>
                <a:ea typeface="Cambria" panose="02040503050406030204" pitchFamily="18" charset="0"/>
              </a:rPr>
              <a:t>Nguồn</a:t>
            </a:r>
            <a:r>
              <a:rPr lang="en-US" sz="1600" dirty="0">
                <a:latin typeface="Cambria" panose="02040503050406030204" pitchFamily="18" charset="0"/>
                <a:ea typeface="Cambria" panose="02040503050406030204" pitchFamily="18" charset="0"/>
              </a:rPr>
              <a:t>: Statista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722741" y="6083176"/>
            <a:ext cx="3421259" cy="342363"/>
          </a:xfrm>
          <a:prstGeom prst="rect">
            <a:avLst/>
          </a:prstGeom>
        </p:spPr>
        <p:txBody>
          <a:bodyPr wrap="square" lIns="95212" tIns="47606" rIns="95212" bIns="47606">
            <a:spAutoFit/>
          </a:bodyPr>
          <a:lstStyle/>
          <a:p>
            <a:pPr algn="ctr"/>
            <a:r>
              <a:rPr lang="en-US" sz="1600" dirty="0">
                <a:latin typeface="Cambria" panose="02040503050406030204" pitchFamily="18" charset="0"/>
                <a:ea typeface="Cambria" panose="02040503050406030204" pitchFamily="18" charset="0"/>
              </a:rPr>
              <a:t>Source: </a:t>
            </a:r>
            <a:r>
              <a:rPr lang="en-US" sz="1600" dirty="0" err="1">
                <a:latin typeface="Cambria" panose="02040503050406030204" pitchFamily="18" charset="0"/>
                <a:ea typeface="Cambria" panose="02040503050406030204" pitchFamily="18" charset="0"/>
              </a:rPr>
              <a:t>iDea</a:t>
            </a:r>
            <a:endParaRPr lang="en-US" sz="1600" dirty="0">
              <a:latin typeface="Cambria" panose="02040503050406030204" pitchFamily="18" charset="0"/>
              <a:ea typeface="Cambria" panose="02040503050406030204" pitchFamily="18" charset="0"/>
            </a:endParaRPr>
          </a:p>
        </p:txBody>
      </p:sp>
      <p:sp>
        <p:nvSpPr>
          <p:cNvPr id="24" name="Title 1"/>
          <p:cNvSpPr txBox="1">
            <a:spLocks/>
          </p:cNvSpPr>
          <p:nvPr/>
        </p:nvSpPr>
        <p:spPr>
          <a:xfrm>
            <a:off x="0" y="76200"/>
            <a:ext cx="91440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TÌNH HÌNH TMĐT VIỆT NAM</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pic>
        <p:nvPicPr>
          <p:cNvPr id="4" name="Picture 3">
            <a:extLst>
              <a:ext uri="{FF2B5EF4-FFF2-40B4-BE49-F238E27FC236}">
                <a16:creationId xmlns:a16="http://schemas.microsoft.com/office/drawing/2014/main" id="{F1F6A231-256C-460E-9E25-CF74EC1C0957}"/>
              </a:ext>
            </a:extLst>
          </p:cNvPr>
          <p:cNvPicPr>
            <a:picLocks noChangeAspect="1"/>
          </p:cNvPicPr>
          <p:nvPr/>
        </p:nvPicPr>
        <p:blipFill>
          <a:blip r:embed="rId3"/>
          <a:stretch>
            <a:fillRect/>
          </a:stretch>
        </p:blipFill>
        <p:spPr>
          <a:xfrm>
            <a:off x="1470549" y="1879080"/>
            <a:ext cx="7255483" cy="3652648"/>
          </a:xfrm>
          <a:prstGeom prst="rect">
            <a:avLst/>
          </a:prstGeom>
        </p:spPr>
      </p:pic>
      <p:sp>
        <p:nvSpPr>
          <p:cNvPr id="10" name="TextBox 9">
            <a:extLst>
              <a:ext uri="{FF2B5EF4-FFF2-40B4-BE49-F238E27FC236}">
                <a16:creationId xmlns:a16="http://schemas.microsoft.com/office/drawing/2014/main" id="{9211307E-B2A1-436B-85F2-9DF9595B9A45}"/>
              </a:ext>
            </a:extLst>
          </p:cNvPr>
          <p:cNvSpPr txBox="1"/>
          <p:nvPr/>
        </p:nvSpPr>
        <p:spPr>
          <a:xfrm>
            <a:off x="1" y="1066800"/>
            <a:ext cx="9144000" cy="584775"/>
          </a:xfrm>
          <a:prstGeom prst="rect">
            <a:avLst/>
          </a:prstGeom>
          <a:noFill/>
        </p:spPr>
        <p:txBody>
          <a:bodyPr wrap="square" rtlCol="0">
            <a:spAutoFit/>
          </a:bodyPr>
          <a:lstStyle/>
          <a:p>
            <a:pPr marL="342900" indent="-342900" algn="ctr"/>
            <a:r>
              <a:rPr lang="en-US" dirty="0" err="1">
                <a:latin typeface="Cambria" panose="02040503050406030204" pitchFamily="18" charset="0"/>
                <a:ea typeface="Cambria" panose="02040503050406030204" pitchFamily="18" charset="0"/>
              </a:rPr>
              <a:t>Quy</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mô</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thị</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trường</a:t>
            </a:r>
            <a:r>
              <a:rPr lang="en-US" dirty="0">
                <a:latin typeface="Cambria" panose="02040503050406030204" pitchFamily="18" charset="0"/>
                <a:ea typeface="Cambria" panose="02040503050406030204" pitchFamily="18" charset="0"/>
              </a:rPr>
              <a:t> TMĐT B2C </a:t>
            </a:r>
            <a:r>
              <a:rPr lang="en-US" dirty="0" err="1">
                <a:latin typeface="Cambria" panose="02040503050406030204" pitchFamily="18" charset="0"/>
                <a:ea typeface="Cambria" panose="02040503050406030204" pitchFamily="18" charset="0"/>
              </a:rPr>
              <a:t>Việt</a:t>
            </a:r>
            <a:r>
              <a:rPr lang="en-US" dirty="0">
                <a:latin typeface="Cambria" panose="02040503050406030204" pitchFamily="18" charset="0"/>
                <a:ea typeface="Cambria" panose="02040503050406030204" pitchFamily="18" charset="0"/>
              </a:rPr>
              <a:t> Nam</a:t>
            </a:r>
          </a:p>
          <a:p>
            <a:pPr marL="342900" indent="-342900" algn="ctr"/>
            <a:r>
              <a:rPr lang="en-US" sz="1400" i="1" dirty="0" err="1">
                <a:latin typeface="Cambria" panose="02040503050406030204" pitchFamily="18" charset="0"/>
                <a:ea typeface="Cambria" panose="02040503050406030204" pitchFamily="18" charset="0"/>
              </a:rPr>
              <a:t>Đơn</a:t>
            </a:r>
            <a:r>
              <a:rPr lang="en-US" sz="1400" i="1" dirty="0">
                <a:latin typeface="Cambria" panose="02040503050406030204" pitchFamily="18" charset="0"/>
                <a:ea typeface="Cambria" panose="02040503050406030204" pitchFamily="18" charset="0"/>
              </a:rPr>
              <a:t> </a:t>
            </a:r>
            <a:r>
              <a:rPr lang="en-US" sz="1400" i="1" dirty="0" err="1">
                <a:latin typeface="Cambria" panose="02040503050406030204" pitchFamily="18" charset="0"/>
                <a:ea typeface="Cambria" panose="02040503050406030204" pitchFamily="18" charset="0"/>
              </a:rPr>
              <a:t>vị</a:t>
            </a:r>
            <a:r>
              <a:rPr lang="en-US" sz="1400" i="1" dirty="0">
                <a:latin typeface="Cambria" panose="02040503050406030204" pitchFamily="18" charset="0"/>
                <a:ea typeface="Cambria" panose="02040503050406030204" pitchFamily="18" charset="0"/>
              </a:rPr>
              <a:t>: </a:t>
            </a:r>
            <a:r>
              <a:rPr lang="en-US" sz="1400" i="1" dirty="0" err="1">
                <a:latin typeface="Cambria" panose="02040503050406030204" pitchFamily="18" charset="0"/>
                <a:ea typeface="Cambria" panose="02040503050406030204" pitchFamily="18" charset="0"/>
              </a:rPr>
              <a:t>Tỷ</a:t>
            </a:r>
            <a:r>
              <a:rPr lang="en-US" sz="1400" i="1" dirty="0">
                <a:latin typeface="Cambria" panose="02040503050406030204" pitchFamily="18" charset="0"/>
                <a:ea typeface="Cambria" panose="02040503050406030204" pitchFamily="18" charset="0"/>
              </a:rPr>
              <a:t> USD</a:t>
            </a:r>
          </a:p>
        </p:txBody>
      </p:sp>
    </p:spTree>
    <p:extLst>
      <p:ext uri="{BB962C8B-B14F-4D97-AF65-F5344CB8AC3E}">
        <p14:creationId xmlns:p14="http://schemas.microsoft.com/office/powerpoint/2010/main" val="1395380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7500" y="6592581"/>
            <a:ext cx="3450009" cy="342363"/>
          </a:xfrm>
          <a:prstGeom prst="rect">
            <a:avLst/>
          </a:prstGeom>
        </p:spPr>
        <p:txBody>
          <a:bodyPr wrap="square" lIns="95212" tIns="47606" rIns="95212" bIns="47606">
            <a:spAutoFit/>
          </a:bodyPr>
          <a:lstStyle/>
          <a:p>
            <a:pPr algn="ctr"/>
            <a:r>
              <a:rPr lang="en-US" sz="1600" dirty="0">
                <a:latin typeface="Cambria" panose="02040503050406030204" pitchFamily="18" charset="0"/>
                <a:ea typeface="Cambria" panose="02040503050406030204" pitchFamily="18" charset="0"/>
              </a:rPr>
              <a:t>Source: </a:t>
            </a:r>
            <a:r>
              <a:rPr lang="en-US" sz="1600" dirty="0" err="1">
                <a:latin typeface="Cambria" panose="02040503050406030204" pitchFamily="18" charset="0"/>
                <a:ea typeface="Cambria" panose="02040503050406030204" pitchFamily="18" charset="0"/>
              </a:rPr>
              <a:t>iDea</a:t>
            </a:r>
            <a:endParaRPr lang="en-US" sz="1600" dirty="0">
              <a:latin typeface="Cambria" panose="02040503050406030204" pitchFamily="18" charset="0"/>
              <a:ea typeface="Cambria" panose="02040503050406030204" pitchFamily="18" charset="0"/>
            </a:endParaRPr>
          </a:p>
        </p:txBody>
      </p:sp>
      <p:sp>
        <p:nvSpPr>
          <p:cNvPr id="24" name="Title 1"/>
          <p:cNvSpPr txBox="1">
            <a:spLocks/>
          </p:cNvSpPr>
          <p:nvPr/>
        </p:nvSpPr>
        <p:spPr>
          <a:xfrm>
            <a:off x="0" y="76200"/>
            <a:ext cx="91440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TÌNH HÌNH TMĐT VIỆT NAM</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pic>
        <p:nvPicPr>
          <p:cNvPr id="4" name="Picture 3">
            <a:extLst>
              <a:ext uri="{FF2B5EF4-FFF2-40B4-BE49-F238E27FC236}">
                <a16:creationId xmlns:a16="http://schemas.microsoft.com/office/drawing/2014/main" id="{F1AE1EAA-A663-4162-BE39-C90FF3A3B9E0}"/>
              </a:ext>
            </a:extLst>
          </p:cNvPr>
          <p:cNvPicPr>
            <a:picLocks noChangeAspect="1"/>
          </p:cNvPicPr>
          <p:nvPr/>
        </p:nvPicPr>
        <p:blipFill>
          <a:blip r:embed="rId3"/>
          <a:stretch>
            <a:fillRect/>
          </a:stretch>
        </p:blipFill>
        <p:spPr>
          <a:xfrm>
            <a:off x="128144" y="1809750"/>
            <a:ext cx="8887711" cy="3238500"/>
          </a:xfrm>
          <a:prstGeom prst="rect">
            <a:avLst/>
          </a:prstGeom>
        </p:spPr>
      </p:pic>
    </p:spTree>
    <p:extLst>
      <p:ext uri="{BB962C8B-B14F-4D97-AF65-F5344CB8AC3E}">
        <p14:creationId xmlns:p14="http://schemas.microsoft.com/office/powerpoint/2010/main" val="1710150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0241" y="6293685"/>
            <a:ext cx="3363759" cy="342363"/>
          </a:xfrm>
          <a:prstGeom prst="rect">
            <a:avLst/>
          </a:prstGeom>
        </p:spPr>
        <p:txBody>
          <a:bodyPr wrap="square" lIns="95212" tIns="47606" rIns="95212" bIns="47606">
            <a:spAutoFit/>
          </a:bodyPr>
          <a:lstStyle/>
          <a:p>
            <a:pPr algn="ctr"/>
            <a:r>
              <a:rPr lang="en-US" sz="1600" dirty="0">
                <a:latin typeface="Cambria" panose="02040503050406030204" pitchFamily="18" charset="0"/>
                <a:ea typeface="Cambria" panose="02040503050406030204" pitchFamily="18" charset="0"/>
              </a:rPr>
              <a:t>Source: </a:t>
            </a:r>
            <a:r>
              <a:rPr lang="en-US" sz="1600" dirty="0" err="1">
                <a:latin typeface="Cambria" panose="02040503050406030204" pitchFamily="18" charset="0"/>
                <a:ea typeface="Cambria" panose="02040503050406030204" pitchFamily="18" charset="0"/>
              </a:rPr>
              <a:t>iDea</a:t>
            </a:r>
            <a:endParaRPr lang="en-US" sz="1600" dirty="0">
              <a:latin typeface="Cambria" panose="02040503050406030204" pitchFamily="18" charset="0"/>
              <a:ea typeface="Cambria" panose="02040503050406030204" pitchFamily="18" charset="0"/>
            </a:endParaRPr>
          </a:p>
        </p:txBody>
      </p:sp>
      <p:sp>
        <p:nvSpPr>
          <p:cNvPr id="26" name="Title 1"/>
          <p:cNvSpPr txBox="1">
            <a:spLocks/>
          </p:cNvSpPr>
          <p:nvPr/>
        </p:nvSpPr>
        <p:spPr>
          <a:xfrm>
            <a:off x="152400" y="76200"/>
            <a:ext cx="89154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TÌNH HÌNH TMĐT VIỆT NAM</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2" name="Rectangle 1">
            <a:extLst>
              <a:ext uri="{FF2B5EF4-FFF2-40B4-BE49-F238E27FC236}">
                <a16:creationId xmlns:a16="http://schemas.microsoft.com/office/drawing/2014/main" id="{F7ABAA97-B2C9-204F-9B22-9724D7428BCC}"/>
              </a:ext>
            </a:extLst>
          </p:cNvPr>
          <p:cNvSpPr/>
          <p:nvPr/>
        </p:nvSpPr>
        <p:spPr>
          <a:xfrm>
            <a:off x="571500" y="1447800"/>
            <a:ext cx="8001000" cy="4154984"/>
          </a:xfrm>
          <a:prstGeom prst="rect">
            <a:avLst/>
          </a:prstGeom>
        </p:spPr>
        <p:txBody>
          <a:bodyPr wrap="square">
            <a:spAutoFit/>
          </a:bodyPr>
          <a:lstStyle/>
          <a:p>
            <a:pPr algn="just" fontAlgn="base"/>
            <a:r>
              <a:rPr lang="en-US" sz="2400" b="1" i="0" dirty="0" err="1">
                <a:effectLst/>
                <a:latin typeface="Cambria" panose="02040503050406030204" pitchFamily="18" charset="0"/>
                <a:ea typeface="Cambria" panose="02040503050406030204" pitchFamily="18" charset="0"/>
              </a:rPr>
              <a:t>Năm</a:t>
            </a:r>
            <a:r>
              <a:rPr lang="en-US" sz="2400" b="1" i="0" dirty="0">
                <a:effectLst/>
                <a:latin typeface="Cambria" panose="02040503050406030204" pitchFamily="18" charset="0"/>
                <a:ea typeface="Cambria" panose="02040503050406030204" pitchFamily="18" charset="0"/>
              </a:rPr>
              <a:t> 2020</a:t>
            </a:r>
          </a:p>
          <a:p>
            <a:pPr algn="just" fontAlgn="base"/>
            <a:endParaRPr lang="en-US" sz="2400" b="0" i="0" dirty="0">
              <a:effectLst/>
              <a:latin typeface="Cambria" panose="02040503050406030204" pitchFamily="18" charset="0"/>
              <a:ea typeface="Cambria" panose="02040503050406030204" pitchFamily="18" charset="0"/>
            </a:endParaRPr>
          </a:p>
          <a:p>
            <a:pPr algn="just" fontAlgn="base"/>
            <a:r>
              <a:rPr lang="vi-VN" sz="3000" b="1" i="0" dirty="0">
                <a:effectLst/>
                <a:latin typeface="Cambria" panose="02040503050406030204" pitchFamily="18" charset="0"/>
                <a:ea typeface="Cambria" panose="02040503050406030204" pitchFamily="18" charset="0"/>
              </a:rPr>
              <a:t>53% </a:t>
            </a:r>
            <a:r>
              <a:rPr lang="vi-VN" sz="2400" b="0" i="0" dirty="0">
                <a:effectLst/>
                <a:latin typeface="Cambria" panose="02040503050406030204" pitchFamily="18" charset="0"/>
                <a:ea typeface="Cambria" panose="02040503050406030204" pitchFamily="18" charset="0"/>
              </a:rPr>
              <a:t>dân số tham gia mua bán trực tuyến, </a:t>
            </a:r>
            <a:endParaRPr lang="en-US" sz="2400" b="0" i="0" dirty="0">
              <a:effectLst/>
              <a:latin typeface="Cambria" panose="02040503050406030204" pitchFamily="18" charset="0"/>
              <a:ea typeface="Cambria" panose="02040503050406030204" pitchFamily="18" charset="0"/>
            </a:endParaRPr>
          </a:p>
          <a:p>
            <a:pPr algn="just" fontAlgn="base"/>
            <a:endParaRPr lang="en-US" sz="2400" dirty="0">
              <a:latin typeface="Cambria" panose="02040503050406030204" pitchFamily="18" charset="0"/>
              <a:ea typeface="Cambria" panose="02040503050406030204" pitchFamily="18" charset="0"/>
            </a:endParaRPr>
          </a:p>
          <a:p>
            <a:pPr algn="just" fontAlgn="base"/>
            <a:r>
              <a:rPr lang="en-US" sz="2400" dirty="0">
                <a:latin typeface="Cambria" panose="02040503050406030204" pitchFamily="18" charset="0"/>
                <a:ea typeface="Cambria" panose="02040503050406030204" pitchFamily="18" charset="0"/>
              </a:rPr>
              <a:t>T</a:t>
            </a:r>
            <a:r>
              <a:rPr lang="vi-VN" sz="2400" b="0" i="0" dirty="0">
                <a:effectLst/>
                <a:latin typeface="Cambria" panose="02040503050406030204" pitchFamily="18" charset="0"/>
                <a:ea typeface="Cambria" panose="02040503050406030204" pitchFamily="18" charset="0"/>
              </a:rPr>
              <a:t>ăng trưởng </a:t>
            </a:r>
            <a:r>
              <a:rPr lang="vi-VN" sz="3000" b="1" i="0" dirty="0">
                <a:effectLst/>
                <a:latin typeface="Cambria" panose="02040503050406030204" pitchFamily="18" charset="0"/>
                <a:ea typeface="Cambria" panose="02040503050406030204" pitchFamily="18" charset="0"/>
              </a:rPr>
              <a:t>18%, </a:t>
            </a:r>
            <a:endParaRPr lang="en-US" sz="3000" b="1" i="0" dirty="0">
              <a:effectLst/>
              <a:latin typeface="Cambria" panose="02040503050406030204" pitchFamily="18" charset="0"/>
              <a:ea typeface="Cambria" panose="02040503050406030204" pitchFamily="18" charset="0"/>
            </a:endParaRPr>
          </a:p>
          <a:p>
            <a:pPr algn="just" fontAlgn="base"/>
            <a:endParaRPr lang="en-US" sz="2400" b="0" i="0" dirty="0">
              <a:effectLst/>
              <a:latin typeface="Cambria" panose="02040503050406030204" pitchFamily="18" charset="0"/>
              <a:ea typeface="Cambria" panose="02040503050406030204" pitchFamily="18" charset="0"/>
            </a:endParaRPr>
          </a:p>
          <a:p>
            <a:pPr algn="just" fontAlgn="base"/>
            <a:r>
              <a:rPr lang="en-US" sz="2400" b="0" i="0" dirty="0" err="1">
                <a:effectLst/>
                <a:latin typeface="Cambria" panose="02040503050406030204" pitchFamily="18" charset="0"/>
                <a:ea typeface="Cambria" panose="02040503050406030204" pitchFamily="18" charset="0"/>
              </a:rPr>
              <a:t>D</a:t>
            </a:r>
            <a:r>
              <a:rPr lang="en-US" sz="2400" dirty="0" err="1">
                <a:latin typeface="Cambria" panose="02040503050406030204" pitchFamily="18" charset="0"/>
                <a:ea typeface="Cambria" panose="02040503050406030204" pitchFamily="18" charset="0"/>
              </a:rPr>
              <a:t>oanh</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thu</a:t>
            </a:r>
            <a:r>
              <a:rPr lang="en-US" sz="2400" dirty="0">
                <a:latin typeface="Cambria" panose="02040503050406030204" pitchFamily="18" charset="0"/>
                <a:ea typeface="Cambria" panose="02040503050406030204" pitchFamily="18" charset="0"/>
              </a:rPr>
              <a:t> </a:t>
            </a:r>
            <a:r>
              <a:rPr lang="vi-VN" sz="2400" b="0" i="0" dirty="0">
                <a:effectLst/>
                <a:latin typeface="Cambria" panose="02040503050406030204" pitchFamily="18" charset="0"/>
                <a:ea typeface="Cambria" panose="02040503050406030204" pitchFamily="18" charset="0"/>
              </a:rPr>
              <a:t>đạt </a:t>
            </a:r>
            <a:r>
              <a:rPr lang="vi-VN" sz="3000" b="1" i="0" dirty="0">
                <a:effectLst/>
                <a:latin typeface="Cambria" panose="02040503050406030204" pitchFamily="18" charset="0"/>
                <a:ea typeface="Cambria" panose="02040503050406030204" pitchFamily="18" charset="0"/>
              </a:rPr>
              <a:t>11,8</a:t>
            </a:r>
            <a:r>
              <a:rPr lang="vi-VN" sz="2400" b="0" i="0" dirty="0">
                <a:effectLst/>
                <a:latin typeface="Cambria" panose="02040503050406030204" pitchFamily="18" charset="0"/>
                <a:ea typeface="Cambria" panose="02040503050406030204" pitchFamily="18" charset="0"/>
              </a:rPr>
              <a:t> tỷ USD</a:t>
            </a:r>
            <a:endParaRPr lang="en-US" sz="2400" b="0" i="0" dirty="0">
              <a:effectLst/>
              <a:latin typeface="Cambria" panose="02040503050406030204" pitchFamily="18" charset="0"/>
              <a:ea typeface="Cambria" panose="02040503050406030204" pitchFamily="18" charset="0"/>
            </a:endParaRPr>
          </a:p>
          <a:p>
            <a:pPr algn="just" fontAlgn="base"/>
            <a:endParaRPr lang="en-US" sz="2400" dirty="0">
              <a:latin typeface="Cambria" panose="02040503050406030204" pitchFamily="18" charset="0"/>
              <a:ea typeface="Cambria" panose="02040503050406030204" pitchFamily="18" charset="0"/>
            </a:endParaRPr>
          </a:p>
          <a:p>
            <a:pPr algn="just" fontAlgn="base"/>
            <a:r>
              <a:rPr lang="en-US" sz="2400" dirty="0">
                <a:latin typeface="Cambria" panose="02040503050406030204" pitchFamily="18" charset="0"/>
                <a:ea typeface="Cambria" panose="02040503050406030204" pitchFamily="18" charset="0"/>
              </a:rPr>
              <a:t>C</a:t>
            </a:r>
            <a:r>
              <a:rPr lang="vi-VN" sz="2400" b="0" i="0" dirty="0">
                <a:effectLst/>
                <a:latin typeface="Cambria" panose="02040503050406030204" pitchFamily="18" charset="0"/>
                <a:ea typeface="Cambria" panose="02040503050406030204" pitchFamily="18" charset="0"/>
              </a:rPr>
              <a:t>hiếm </a:t>
            </a:r>
            <a:r>
              <a:rPr lang="vi-VN" sz="3000" b="1" i="0" dirty="0">
                <a:effectLst/>
                <a:latin typeface="Cambria" panose="02040503050406030204" pitchFamily="18" charset="0"/>
                <a:ea typeface="Cambria" panose="02040503050406030204" pitchFamily="18" charset="0"/>
              </a:rPr>
              <a:t>5,5% </a:t>
            </a:r>
            <a:r>
              <a:rPr lang="vi-VN" sz="2400" b="0" i="0" dirty="0">
                <a:effectLst/>
                <a:latin typeface="Cambria" panose="02040503050406030204" pitchFamily="18" charset="0"/>
                <a:ea typeface="Cambria" panose="02040503050406030204" pitchFamily="18" charset="0"/>
              </a:rPr>
              <a:t>tổng mức bán lẻ hàng hóa và doanh thu dịch vụ </a:t>
            </a:r>
            <a:r>
              <a:rPr lang="vi-VN" sz="2400" b="0" i="0" u="none" strike="noStrike" dirty="0">
                <a:effectLst/>
                <a:latin typeface="Cambria" panose="02040503050406030204" pitchFamily="18" charset="0"/>
                <a:ea typeface="Cambria" panose="02040503050406030204" pitchFamily="18" charset="0"/>
              </a:rPr>
              <a:t>tiêu dùng</a:t>
            </a:r>
            <a:r>
              <a:rPr lang="vi-VN" sz="2400" b="0" i="0" dirty="0">
                <a:effectLst/>
                <a:latin typeface="Cambria" panose="02040503050406030204" pitchFamily="18" charset="0"/>
                <a:ea typeface="Cambria" panose="02040503050406030204" pitchFamily="18" charset="0"/>
              </a:rPr>
              <a:t> cả </a:t>
            </a:r>
            <a:r>
              <a:rPr lang="vi-VN" sz="2400" b="0" i="0" dirty="0" err="1">
                <a:effectLst/>
                <a:latin typeface="Cambria" panose="02040503050406030204" pitchFamily="18" charset="0"/>
                <a:ea typeface="Cambria" panose="02040503050406030204" pitchFamily="18" charset="0"/>
              </a:rPr>
              <a:t>nước</a:t>
            </a:r>
            <a:r>
              <a:rPr lang="vi-VN" sz="2400" b="0" i="0" dirty="0">
                <a:effectLst/>
                <a:latin typeface="Cambria" panose="02040503050406030204" pitchFamily="18" charset="0"/>
                <a:ea typeface="Cambria" panose="02040503050406030204" pitchFamily="18" charset="0"/>
              </a:rPr>
              <a:t>.</a:t>
            </a:r>
            <a:endParaRPr lang="en-US" sz="2400" b="0" i="0" dirty="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95380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0833" y="6539911"/>
            <a:ext cx="3363759" cy="342363"/>
          </a:xfrm>
          <a:prstGeom prst="rect">
            <a:avLst/>
          </a:prstGeom>
        </p:spPr>
        <p:txBody>
          <a:bodyPr wrap="square" lIns="95212" tIns="47606" rIns="95212" bIns="47606">
            <a:spAutoFit/>
          </a:bodyPr>
          <a:lstStyle/>
          <a:p>
            <a:pPr algn="ctr"/>
            <a:r>
              <a:rPr lang="en-US" sz="1600" dirty="0">
                <a:latin typeface="Cambria" panose="02040503050406030204" pitchFamily="18" charset="0"/>
                <a:ea typeface="Cambria" panose="02040503050406030204" pitchFamily="18" charset="0"/>
              </a:rPr>
              <a:t>Source: </a:t>
            </a:r>
            <a:r>
              <a:rPr lang="en-US" sz="1600" dirty="0" err="1">
                <a:latin typeface="Cambria" panose="02040503050406030204" pitchFamily="18" charset="0"/>
                <a:ea typeface="Cambria" panose="02040503050406030204" pitchFamily="18" charset="0"/>
              </a:rPr>
              <a:t>iDea</a:t>
            </a:r>
            <a:endParaRPr lang="en-US" sz="1600" dirty="0">
              <a:latin typeface="Cambria" panose="02040503050406030204" pitchFamily="18" charset="0"/>
              <a:ea typeface="Cambria" panose="02040503050406030204" pitchFamily="18" charset="0"/>
            </a:endParaRPr>
          </a:p>
        </p:txBody>
      </p:sp>
      <p:sp>
        <p:nvSpPr>
          <p:cNvPr id="26" name="Title 1"/>
          <p:cNvSpPr txBox="1">
            <a:spLocks/>
          </p:cNvSpPr>
          <p:nvPr/>
        </p:nvSpPr>
        <p:spPr>
          <a:xfrm>
            <a:off x="152400" y="76200"/>
            <a:ext cx="89154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HỢP TÁC VỀ TMĐT TRONG ASEAN</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2" name="Rectangle 1">
            <a:extLst>
              <a:ext uri="{FF2B5EF4-FFF2-40B4-BE49-F238E27FC236}">
                <a16:creationId xmlns:a16="http://schemas.microsoft.com/office/drawing/2014/main" id="{F7ABAA97-B2C9-204F-9B22-9724D7428BCC}"/>
              </a:ext>
            </a:extLst>
          </p:cNvPr>
          <p:cNvSpPr/>
          <p:nvPr/>
        </p:nvSpPr>
        <p:spPr>
          <a:xfrm>
            <a:off x="571500" y="1219200"/>
            <a:ext cx="8001000" cy="3785652"/>
          </a:xfrm>
          <a:prstGeom prst="rect">
            <a:avLst/>
          </a:prstGeom>
        </p:spPr>
        <p:txBody>
          <a:bodyPr wrap="square">
            <a:spAutoFit/>
          </a:bodyPr>
          <a:lstStyle/>
          <a:p>
            <a:pPr fontAlgn="base"/>
            <a:r>
              <a:rPr lang="en-US" sz="2400" b="0" i="0" dirty="0" err="1">
                <a:effectLst/>
                <a:latin typeface="Cambria" panose="02040503050406030204" pitchFamily="18" charset="0"/>
                <a:ea typeface="Cambria" panose="02040503050406030204" pitchFamily="18" charset="0"/>
                <a:cs typeface="Arial" panose="020B0604020202020204" pitchFamily="34" charset="0"/>
              </a:rPr>
              <a:t>Uỷ</a:t>
            </a:r>
            <a:r>
              <a:rPr lang="en-US" sz="2400" b="0" i="0" dirty="0">
                <a:effectLst/>
                <a:latin typeface="Cambria" panose="02040503050406030204" pitchFamily="18" charset="0"/>
                <a:ea typeface="Cambria" panose="02040503050406030204" pitchFamily="18" charset="0"/>
                <a:cs typeface="Arial" panose="020B0604020202020204" pitchFamily="34" charset="0"/>
              </a:rPr>
              <a:t> ban </a:t>
            </a:r>
            <a:r>
              <a:rPr lang="en-US" sz="2400" b="0" i="0" dirty="0" err="1">
                <a:effectLst/>
                <a:latin typeface="Cambria" panose="02040503050406030204" pitchFamily="18" charset="0"/>
                <a:ea typeface="Cambria" panose="02040503050406030204" pitchFamily="18" charset="0"/>
                <a:cs typeface="Arial" panose="020B0604020202020204" pitchFamily="34" charset="0"/>
              </a:rPr>
              <a:t>điều</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phối</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về</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thương</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mại</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điện</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tử</a:t>
            </a:r>
            <a:r>
              <a:rPr lang="en-US" sz="2400" b="0" i="0" dirty="0">
                <a:effectLst/>
                <a:latin typeface="Cambria" panose="02040503050406030204" pitchFamily="18" charset="0"/>
                <a:ea typeface="Cambria" panose="02040503050406030204" pitchFamily="18" charset="0"/>
                <a:cs typeface="Arial" panose="020B0604020202020204" pitchFamily="34" charset="0"/>
              </a:rPr>
              <a:t> </a:t>
            </a:r>
            <a:r>
              <a:rPr lang="en-US" sz="2400" b="0" i="0" dirty="0" err="1">
                <a:effectLst/>
                <a:latin typeface="Cambria" panose="02040503050406030204" pitchFamily="18" charset="0"/>
                <a:ea typeface="Cambria" panose="02040503050406030204" pitchFamily="18" charset="0"/>
                <a:cs typeface="Arial" panose="020B0604020202020204" pitchFamily="34" charset="0"/>
              </a:rPr>
              <a:t>trong</a:t>
            </a:r>
            <a:r>
              <a:rPr lang="en-US" sz="2400" b="0" i="0" dirty="0">
                <a:effectLst/>
                <a:latin typeface="Cambria" panose="02040503050406030204" pitchFamily="18" charset="0"/>
                <a:ea typeface="Cambria" panose="02040503050406030204" pitchFamily="18" charset="0"/>
                <a:cs typeface="Arial" panose="020B0604020202020204" pitchFamily="34" charset="0"/>
              </a:rPr>
              <a:t> ASEAN (ACCEC)</a:t>
            </a:r>
          </a:p>
          <a:p>
            <a:pPr fontAlgn="base"/>
            <a:endParaRPr lang="en-US" sz="2400" b="0" i="0" dirty="0">
              <a:effectLst/>
              <a:latin typeface="Cambria" panose="02040503050406030204" pitchFamily="18" charset="0"/>
              <a:ea typeface="Cambria" panose="02040503050406030204" pitchFamily="18" charset="0"/>
              <a:cs typeface="Arial" panose="020B0604020202020204" pitchFamily="34" charset="0"/>
            </a:endParaRPr>
          </a:p>
          <a:p>
            <a:pPr fontAlgn="base"/>
            <a:endParaRPr lang="en-US" sz="2400" dirty="0">
              <a:latin typeface="Cambria" panose="02040503050406030204" pitchFamily="18" charset="0"/>
              <a:ea typeface="Cambria" panose="02040503050406030204" pitchFamily="18" charset="0"/>
              <a:cs typeface="Arial" panose="020B0604020202020204" pitchFamily="34" charset="0"/>
            </a:endParaRPr>
          </a:p>
          <a:p>
            <a:pPr marL="285750" indent="-285750" fontAlgn="base">
              <a:buFontTx/>
              <a:buChar char="-"/>
            </a:pPr>
            <a:r>
              <a:rPr lang="en-US" sz="2400" dirty="0" err="1">
                <a:latin typeface="Cambria" panose="02040503050406030204" pitchFamily="18" charset="0"/>
                <a:ea typeface="Cambria" panose="02040503050406030204" pitchFamily="18" charset="0"/>
                <a:cs typeface="Arial" panose="020B0604020202020204" pitchFamily="34" charset="0"/>
              </a:rPr>
              <a:t>Phối</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hợp</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với</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các</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nhóm</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làm</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việc</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khác</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trong</a:t>
            </a:r>
            <a:r>
              <a:rPr lang="en-US" sz="2400" dirty="0">
                <a:latin typeface="Cambria" panose="02040503050406030204" pitchFamily="18" charset="0"/>
                <a:ea typeface="Cambria" panose="02040503050406030204" pitchFamily="18" charset="0"/>
                <a:cs typeface="Arial" panose="020B0604020202020204" pitchFamily="34" charset="0"/>
              </a:rPr>
              <a:t> ASEAN </a:t>
            </a:r>
            <a:r>
              <a:rPr lang="en-US" sz="2400" dirty="0" err="1">
                <a:latin typeface="Cambria" panose="02040503050406030204" pitchFamily="18" charset="0"/>
                <a:ea typeface="Cambria" panose="02040503050406030204" pitchFamily="18" charset="0"/>
                <a:cs typeface="Arial" panose="020B0604020202020204" pitchFamily="34" charset="0"/>
              </a:rPr>
              <a:t>liên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quan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đến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thương</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mại</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điện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tử</a:t>
            </a:r>
            <a:endParaRPr lang="en-US" sz="2400" dirty="0">
              <a:latin typeface="Cambria" panose="02040503050406030204" pitchFamily="18" charset="0"/>
              <a:ea typeface="Cambria" panose="02040503050406030204" pitchFamily="18" charset="0"/>
              <a:cs typeface="Arial" panose="020B0604020202020204" pitchFamily="34" charset="0"/>
            </a:endParaRPr>
          </a:p>
          <a:p>
            <a:pPr marL="285750" indent="-285750" fontAlgn="base">
              <a:buFontTx/>
              <a:buChar char="-"/>
            </a:pPr>
            <a:endParaRPr lang="en-US" sz="2400" dirty="0">
              <a:latin typeface="Cambria" panose="02040503050406030204" pitchFamily="18" charset="0"/>
              <a:ea typeface="Cambria" panose="02040503050406030204" pitchFamily="18" charset="0"/>
              <a:cs typeface="Arial" panose="020B0604020202020204" pitchFamily="34" charset="0"/>
            </a:endParaRPr>
          </a:p>
          <a:p>
            <a:pPr marL="285750" indent="-285750" fontAlgn="base">
              <a:buFontTx/>
              <a:buChar char="-"/>
            </a:pPr>
            <a:r>
              <a:rPr lang="en-US" sz="2400" dirty="0">
                <a:latin typeface="Cambria" panose="02040503050406030204" pitchFamily="18" charset="0"/>
                <a:ea typeface="Cambria" panose="02040503050406030204" pitchFamily="18" charset="0"/>
                <a:cs typeface="Arial" panose="020B0604020202020204" pitchFamily="34" charset="0"/>
              </a:rPr>
              <a:t>Phát </a:t>
            </a:r>
            <a:r>
              <a:rPr lang="en-US" sz="2400" dirty="0" err="1">
                <a:latin typeface="Cambria" panose="02040503050406030204" pitchFamily="18" charset="0"/>
                <a:ea typeface="Cambria" panose="02040503050406030204" pitchFamily="18" charset="0"/>
                <a:cs typeface="Arial" panose="020B0604020202020204" pitchFamily="34" charset="0"/>
              </a:rPr>
              <a:t>triển</a:t>
            </a:r>
            <a:r>
              <a:rPr lang="en-US" sz="2400" dirty="0">
                <a:latin typeface="Cambria" panose="02040503050406030204" pitchFamily="18" charset="0"/>
                <a:ea typeface="Cambria" panose="02040503050406030204" pitchFamily="18" charset="0"/>
                <a:cs typeface="Arial" panose="020B0604020202020204" pitchFamily="34" charset="0"/>
              </a:rPr>
              <a:t> kế </a:t>
            </a:r>
            <a:r>
              <a:rPr lang="en-US" sz="2400" dirty="0" err="1">
                <a:latin typeface="Cambria" panose="02040503050406030204" pitchFamily="18" charset="0"/>
                <a:ea typeface="Cambria" panose="02040503050406030204" pitchFamily="18" charset="0"/>
                <a:cs typeface="Arial" panose="020B0604020202020204" pitchFamily="34" charset="0"/>
              </a:rPr>
              <a:t>hoạch</a:t>
            </a:r>
            <a:r>
              <a:rPr lang="en-US" sz="2400" dirty="0">
                <a:latin typeface="Cambria" panose="02040503050406030204" pitchFamily="18" charset="0"/>
                <a:ea typeface="Cambria" panose="02040503050406030204" pitchFamily="18" charset="0"/>
                <a:cs typeface="Arial" panose="020B0604020202020204" pitchFamily="34" charset="0"/>
              </a:rPr>
              <a:t> phát </a:t>
            </a:r>
            <a:r>
              <a:rPr lang="en-US" sz="2400" dirty="0" err="1">
                <a:latin typeface="Cambria" panose="02040503050406030204" pitchFamily="18" charset="0"/>
                <a:ea typeface="Cambria" panose="02040503050406030204" pitchFamily="18" charset="0"/>
                <a:cs typeface="Arial" panose="020B0604020202020204" pitchFamily="34" charset="0"/>
              </a:rPr>
              <a:t>triển</a:t>
            </a:r>
            <a:r>
              <a:rPr lang="en-US" sz="2400" dirty="0">
                <a:latin typeface="Cambria" panose="02040503050406030204" pitchFamily="18" charset="0"/>
                <a:ea typeface="Cambria" panose="02040503050406030204" pitchFamily="18" charset="0"/>
                <a:cs typeface="Arial" panose="020B0604020202020204" pitchFamily="34" charset="0"/>
              </a:rPr>
              <a:t> đa </a:t>
            </a:r>
            <a:r>
              <a:rPr lang="en-US" sz="2400" dirty="0" err="1">
                <a:latin typeface="Cambria" panose="02040503050406030204" pitchFamily="18" charset="0"/>
                <a:ea typeface="Cambria" panose="02040503050406030204" pitchFamily="18" charset="0"/>
                <a:cs typeface="Arial" panose="020B0604020202020204" pitchFamily="34" charset="0"/>
              </a:rPr>
              <a:t>ngành</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nhằm</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tạo</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thuận</a:t>
            </a:r>
            <a:r>
              <a:rPr lang="en-US" sz="2400" dirty="0">
                <a:latin typeface="Cambria" panose="02040503050406030204" pitchFamily="18" charset="0"/>
                <a:ea typeface="Cambria" panose="02040503050406030204" pitchFamily="18" charset="0"/>
                <a:cs typeface="Arial" panose="020B0604020202020204" pitchFamily="34" charset="0"/>
              </a:rPr>
              <a:t> lợi </a:t>
            </a:r>
            <a:r>
              <a:rPr lang="en-US" sz="2400" dirty="0" err="1">
                <a:latin typeface="Cambria" panose="02040503050406030204" pitchFamily="18" charset="0"/>
                <a:ea typeface="Cambria" panose="02040503050406030204" pitchFamily="18" charset="0"/>
                <a:cs typeface="Arial" panose="020B0604020202020204" pitchFamily="34" charset="0"/>
              </a:rPr>
              <a:t>cho</a:t>
            </a:r>
            <a:r>
              <a:rPr lang="en-US" sz="2400" dirty="0">
                <a:latin typeface="Cambria" panose="02040503050406030204" pitchFamily="18" charset="0"/>
                <a:ea typeface="Cambria" panose="02040503050406030204" pitchFamily="18" charset="0"/>
                <a:cs typeface="Arial" panose="020B0604020202020204" pitchFamily="34" charset="0"/>
              </a:rPr>
              <a:t> sự phát </a:t>
            </a:r>
            <a:r>
              <a:rPr lang="en-US" sz="2400" dirty="0" err="1">
                <a:latin typeface="Cambria" panose="02040503050406030204" pitchFamily="18" charset="0"/>
                <a:ea typeface="Cambria" panose="02040503050406030204" pitchFamily="18" charset="0"/>
                <a:cs typeface="Arial" panose="020B0604020202020204" pitchFamily="34" charset="0"/>
              </a:rPr>
              <a:t>triển</a:t>
            </a:r>
            <a:r>
              <a:rPr lang="en-US" sz="2400" dirty="0">
                <a:latin typeface="Cambria" panose="02040503050406030204" pitchFamily="18" charset="0"/>
                <a:ea typeface="Cambria" panose="02040503050406030204" pitchFamily="18" charset="0"/>
                <a:cs typeface="Arial" panose="020B0604020202020204" pitchFamily="34" charset="0"/>
              </a:rPr>
              <a:t> của thương </a:t>
            </a:r>
            <a:r>
              <a:rPr lang="en-US" sz="2400" dirty="0" err="1">
                <a:latin typeface="Cambria" panose="02040503050406030204" pitchFamily="18" charset="0"/>
                <a:ea typeface="Cambria" panose="02040503050406030204" pitchFamily="18" charset="0"/>
                <a:cs typeface="Arial" panose="020B0604020202020204" pitchFamily="34" charset="0"/>
              </a:rPr>
              <a:t>mại</a:t>
            </a:r>
            <a:r>
              <a:rPr lang="en-US" sz="2400" dirty="0">
                <a:latin typeface="Cambria" panose="02040503050406030204" pitchFamily="18" charset="0"/>
                <a:ea typeface="Cambria" panose="02040503050406030204" pitchFamily="18" charset="0"/>
                <a:cs typeface="Arial" panose="020B0604020202020204" pitchFamily="34" charset="0"/>
              </a:rPr>
              <a:t> điện tử xuyên </a:t>
            </a:r>
            <a:r>
              <a:rPr lang="en-US" sz="2400" dirty="0" err="1">
                <a:latin typeface="Cambria" panose="02040503050406030204" pitchFamily="18" charset="0"/>
                <a:ea typeface="Cambria" panose="02040503050406030204" pitchFamily="18" charset="0"/>
                <a:cs typeface="Arial" panose="020B0604020202020204" pitchFamily="34" charset="0"/>
              </a:rPr>
              <a:t>biên</a:t>
            </a:r>
            <a:r>
              <a:rPr lang="en-US" sz="2400" dirty="0">
                <a:latin typeface="Cambria" panose="02040503050406030204" pitchFamily="18" charset="0"/>
                <a:ea typeface="Cambria" panose="02040503050406030204" pitchFamily="18" charset="0"/>
                <a:cs typeface="Arial" panose="020B0604020202020204" pitchFamily="34" charset="0"/>
              </a:rPr>
              <a:t> </a:t>
            </a:r>
            <a:r>
              <a:rPr lang="en-US" sz="2400" dirty="0" err="1">
                <a:latin typeface="Cambria" panose="02040503050406030204" pitchFamily="18" charset="0"/>
                <a:ea typeface="Cambria" panose="02040503050406030204" pitchFamily="18" charset="0"/>
                <a:cs typeface="Arial" panose="020B0604020202020204" pitchFamily="34" charset="0"/>
              </a:rPr>
              <a:t>giới</a:t>
            </a:r>
            <a:endParaRPr lang="en-US" sz="2400" dirty="0">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664347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0" y="76200"/>
            <a:ext cx="91440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HỢP TÁC VỀ TMĐT TRONG ASEAN</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2" name="Rectangle 1">
            <a:extLst>
              <a:ext uri="{FF2B5EF4-FFF2-40B4-BE49-F238E27FC236}">
                <a16:creationId xmlns:a16="http://schemas.microsoft.com/office/drawing/2014/main" id="{F7ABAA97-B2C9-204F-9B22-9724D7428BCC}"/>
              </a:ext>
            </a:extLst>
          </p:cNvPr>
          <p:cNvSpPr/>
          <p:nvPr/>
        </p:nvSpPr>
        <p:spPr>
          <a:xfrm>
            <a:off x="468923" y="1219200"/>
            <a:ext cx="8206154" cy="4154984"/>
          </a:xfrm>
          <a:prstGeom prst="rect">
            <a:avLst/>
          </a:prstGeom>
        </p:spPr>
        <p:txBody>
          <a:bodyPr wrap="square">
            <a:spAutoFit/>
          </a:bodyPr>
          <a:lstStyle/>
          <a:p>
            <a:pPr fontAlgn="base"/>
            <a:r>
              <a:rPr lang="vi-VN" sz="2400" b="1" dirty="0">
                <a:latin typeface="Cambria" panose="02040503050406030204" pitchFamily="18" charset="0"/>
                <a:ea typeface="Cambria" panose="02040503050406030204" pitchFamily="18" charset="0"/>
              </a:rPr>
              <a:t>Hiệp định </a:t>
            </a:r>
            <a:r>
              <a:rPr lang="en-US" sz="2400" b="1" dirty="0">
                <a:latin typeface="Cambria" panose="02040503050406030204" pitchFamily="18" charset="0"/>
                <a:ea typeface="Cambria" panose="02040503050406030204" pitchFamily="18" charset="0"/>
              </a:rPr>
              <a:t>T</a:t>
            </a:r>
            <a:r>
              <a:rPr lang="vi-VN" sz="2400" b="1" dirty="0">
                <a:latin typeface="Cambria" panose="02040503050406030204" pitchFamily="18" charset="0"/>
                <a:ea typeface="Cambria" panose="02040503050406030204" pitchFamily="18" charset="0"/>
              </a:rPr>
              <a:t>hương mại điện tử</a:t>
            </a:r>
          </a:p>
          <a:p>
            <a:pPr fontAlgn="base"/>
            <a:endParaRPr lang="vi-VN" sz="2400" dirty="0">
              <a:latin typeface="Cambria" panose="02040503050406030204" pitchFamily="18" charset="0"/>
              <a:ea typeface="Cambria" panose="02040503050406030204" pitchFamily="18" charset="0"/>
            </a:endParaRPr>
          </a:p>
          <a:p>
            <a:pPr fontAlgn="base"/>
            <a:r>
              <a:rPr lang="en-US" sz="2400" dirty="0" err="1">
                <a:latin typeface="Cambria" panose="02040503050406030204" pitchFamily="18" charset="0"/>
                <a:ea typeface="Cambria" panose="02040503050406030204" pitchFamily="18" charset="0"/>
              </a:rPr>
              <a:t>Ký</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kết</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tháng</a:t>
            </a:r>
            <a:r>
              <a:rPr lang="en-US" sz="2400" dirty="0">
                <a:latin typeface="Cambria" panose="02040503050406030204" pitchFamily="18" charset="0"/>
                <a:ea typeface="Cambria" panose="02040503050406030204" pitchFamily="18" charset="0"/>
              </a:rPr>
              <a:t> 11 </a:t>
            </a:r>
            <a:r>
              <a:rPr lang="en-US" sz="2400" dirty="0" err="1">
                <a:latin typeface="Cambria" panose="02040503050406030204" pitchFamily="18" charset="0"/>
                <a:ea typeface="Cambria" panose="02040503050406030204" pitchFamily="18" charset="0"/>
              </a:rPr>
              <a:t>năm</a:t>
            </a:r>
            <a:r>
              <a:rPr lang="en-US" sz="2400" dirty="0">
                <a:latin typeface="Cambria" panose="02040503050406030204" pitchFamily="18" charset="0"/>
                <a:ea typeface="Cambria" panose="02040503050406030204" pitchFamily="18" charset="0"/>
              </a:rPr>
              <a:t> 2018</a:t>
            </a:r>
          </a:p>
          <a:p>
            <a:pPr fontAlgn="base"/>
            <a:endParaRPr lang="en-US" sz="2400" dirty="0">
              <a:latin typeface="Cambria" panose="02040503050406030204" pitchFamily="18" charset="0"/>
              <a:ea typeface="Cambria" panose="02040503050406030204" pitchFamily="18" charset="0"/>
            </a:endParaRPr>
          </a:p>
          <a:p>
            <a:pPr fontAlgn="base"/>
            <a:r>
              <a:rPr lang="vi-VN" sz="2400" dirty="0">
                <a:latin typeface="Cambria" panose="02040503050406030204" pitchFamily="18" charset="0"/>
                <a:ea typeface="Cambria" panose="02040503050406030204" pitchFamily="18" charset="0"/>
              </a:rPr>
              <a:t>Hiệp định đầu tiên trong lĩnh vực thương mại điện tử </a:t>
            </a:r>
            <a:endParaRPr lang="en-US" sz="2400" dirty="0">
              <a:latin typeface="Cambria" panose="02040503050406030204" pitchFamily="18" charset="0"/>
              <a:ea typeface="Cambria" panose="02040503050406030204" pitchFamily="18" charset="0"/>
            </a:endParaRPr>
          </a:p>
          <a:p>
            <a:pPr fontAlgn="base"/>
            <a:endParaRPr lang="en-US" sz="2400" dirty="0">
              <a:latin typeface="Cambria" panose="02040503050406030204" pitchFamily="18" charset="0"/>
              <a:ea typeface="Cambria" panose="02040503050406030204" pitchFamily="18" charset="0"/>
            </a:endParaRPr>
          </a:p>
          <a:p>
            <a:pPr fontAlgn="base"/>
            <a:r>
              <a:rPr lang="en-US" sz="2400" dirty="0">
                <a:latin typeface="Cambria" panose="02040503050406030204" pitchFamily="18" charset="0"/>
                <a:ea typeface="Cambria" panose="02040503050406030204" pitchFamily="18" charset="0"/>
              </a:rPr>
              <a:t>N</a:t>
            </a:r>
            <a:r>
              <a:rPr lang="vi-VN" sz="2400" dirty="0">
                <a:latin typeface="Cambria" panose="02040503050406030204" pitchFamily="18" charset="0"/>
                <a:ea typeface="Cambria" panose="02040503050406030204" pitchFamily="18" charset="0"/>
              </a:rPr>
              <a:t>hằm thúc đẩy thương mại điện tử xuyên biên giới; xây dựng môi trường đáng tin cậy trong sử dụng thương mại điện tử; giảm các rào cản; thúc đẩy hợp tác sâu hơn giữa các quốc gia thành viên ASEAN để phát triển và ủng hộ phát triển kinh tế khu </a:t>
            </a:r>
            <a:r>
              <a:rPr lang="vi-VN" sz="2400" dirty="0" err="1">
                <a:latin typeface="Cambria" panose="02040503050406030204" pitchFamily="18" charset="0"/>
                <a:ea typeface="Cambria" panose="02040503050406030204" pitchFamily="18" charset="0"/>
              </a:rPr>
              <a:t>vực</a:t>
            </a:r>
            <a:r>
              <a:rPr lang="vi-VN" sz="2400" dirty="0">
                <a:latin typeface="Cambria" panose="02040503050406030204" pitchFamily="18" charset="0"/>
                <a:ea typeface="Cambria" panose="02040503050406030204" pitchFamily="18" charset="0"/>
              </a:rPr>
              <a:t>.</a:t>
            </a:r>
            <a:endParaRPr lang="en-US" b="0" i="0" dirty="0">
              <a:solidFill>
                <a:srgbClr val="455F7C"/>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81864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152400" y="76200"/>
            <a:ext cx="8915400" cy="487362"/>
          </a:xfrm>
          <a:prstGeom prst="rect">
            <a:avLst/>
          </a:prstGeom>
        </p:spPr>
        <p:txBody>
          <a:bodyPr>
            <a:noAutofit/>
          </a:bodyPr>
          <a:lstStyle/>
          <a:p>
            <a:pPr lvl="0" algn="ctr">
              <a:spcBef>
                <a:spcPct val="0"/>
              </a:spcBef>
              <a:defRPr/>
            </a:pPr>
            <a:r>
              <a:rPr lang="en-US" sz="4000" b="1" dirty="0">
                <a:solidFill>
                  <a:srgbClr val="0070C0"/>
                </a:solidFill>
                <a:latin typeface="Cambria" panose="02040503050406030204" pitchFamily="18" charset="0"/>
                <a:ea typeface="Cambria" panose="02040503050406030204" pitchFamily="18" charset="0"/>
              </a:rPr>
              <a:t>HỢP TÁC VỀ TMĐT TRONG ASEAN</a:t>
            </a:r>
            <a:endPar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j-cs"/>
            </a:endParaRPr>
          </a:p>
        </p:txBody>
      </p:sp>
      <p:sp>
        <p:nvSpPr>
          <p:cNvPr id="2" name="Rectangle 1">
            <a:extLst>
              <a:ext uri="{FF2B5EF4-FFF2-40B4-BE49-F238E27FC236}">
                <a16:creationId xmlns:a16="http://schemas.microsoft.com/office/drawing/2014/main" id="{F7ABAA97-B2C9-204F-9B22-9724D7428BCC}"/>
              </a:ext>
            </a:extLst>
          </p:cNvPr>
          <p:cNvSpPr/>
          <p:nvPr/>
        </p:nvSpPr>
        <p:spPr>
          <a:xfrm>
            <a:off x="571500" y="1219200"/>
            <a:ext cx="8001000" cy="5170646"/>
          </a:xfrm>
          <a:prstGeom prst="rect">
            <a:avLst/>
          </a:prstGeom>
        </p:spPr>
        <p:txBody>
          <a:bodyPr wrap="square">
            <a:spAutoFit/>
          </a:bodyPr>
          <a:lstStyle/>
          <a:p>
            <a:pPr fontAlgn="base"/>
            <a:r>
              <a:rPr lang="vi-VN" sz="2200" b="1" dirty="0">
                <a:latin typeface="Cambria" panose="02040503050406030204" pitchFamily="18" charset="0"/>
                <a:ea typeface="Cambria" panose="02040503050406030204" pitchFamily="18" charset="0"/>
              </a:rPr>
              <a:t>Khung </a:t>
            </a:r>
            <a:r>
              <a:rPr lang="en-US" sz="2200" b="1" dirty="0" err="1">
                <a:latin typeface="Cambria" panose="02040503050406030204" pitchFamily="18" charset="0"/>
                <a:ea typeface="Cambria" panose="02040503050406030204" pitchFamily="18" charset="0"/>
              </a:rPr>
              <a:t>hội</a:t>
            </a:r>
            <a:r>
              <a:rPr lang="en-US" sz="2200" b="1" dirty="0">
                <a:latin typeface="Cambria" panose="02040503050406030204" pitchFamily="18" charset="0"/>
                <a:ea typeface="Cambria" panose="02040503050406030204" pitchFamily="18" charset="0"/>
              </a:rPr>
              <a:t> </a:t>
            </a:r>
            <a:r>
              <a:rPr lang="en-US" sz="2200" b="1" dirty="0" err="1">
                <a:latin typeface="Cambria" panose="02040503050406030204" pitchFamily="18" charset="0"/>
                <a:ea typeface="Cambria" panose="02040503050406030204" pitchFamily="18" charset="0"/>
              </a:rPr>
              <a:t>nhập</a:t>
            </a:r>
            <a:r>
              <a:rPr lang="en-US" sz="2200" b="1" dirty="0">
                <a:latin typeface="Cambria" panose="02040503050406030204" pitchFamily="18" charset="0"/>
                <a:ea typeface="Cambria" panose="02040503050406030204" pitchFamily="18" charset="0"/>
              </a:rPr>
              <a:t> </a:t>
            </a:r>
            <a:r>
              <a:rPr lang="vi-VN" sz="2200" b="1" dirty="0">
                <a:latin typeface="Cambria" panose="02040503050406030204" pitchFamily="18" charset="0"/>
                <a:ea typeface="Cambria" panose="02040503050406030204" pitchFamily="18" charset="0"/>
              </a:rPr>
              <a:t>số ASEAN (DIF)</a:t>
            </a:r>
          </a:p>
          <a:p>
            <a:pPr fontAlgn="base"/>
            <a:endParaRPr lang="vi-VN" sz="2200" b="1" dirty="0">
              <a:latin typeface="Cambria" panose="02040503050406030204" pitchFamily="18" charset="0"/>
              <a:ea typeface="Cambria" panose="02040503050406030204" pitchFamily="18" charset="0"/>
            </a:endParaRPr>
          </a:p>
          <a:p>
            <a:r>
              <a:rPr lang="en-US" sz="2200" dirty="0" err="1">
                <a:latin typeface="Cambria" panose="02040503050406030204" pitchFamily="18" charset="0"/>
                <a:ea typeface="Cambria" panose="02040503050406030204" pitchFamily="18" charset="0"/>
              </a:rPr>
              <a:t>Mục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tiêu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chính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của</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Khung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hội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nhập</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số</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trong</a:t>
            </a:r>
            <a:r>
              <a:rPr lang="en-US" sz="2200" dirty="0">
                <a:latin typeface="Cambria" panose="02040503050406030204" pitchFamily="18" charset="0"/>
                <a:ea typeface="Cambria" panose="02040503050406030204" pitchFamily="18" charset="0"/>
              </a:rPr>
              <a:t> ASEAN </a:t>
            </a:r>
            <a:r>
              <a:rPr lang="en-US" sz="2200" dirty="0" err="1">
                <a:latin typeface="Cambria" panose="02040503050406030204" pitchFamily="18" charset="0"/>
                <a:ea typeface="Cambria" panose="02040503050406030204" pitchFamily="18" charset="0"/>
              </a:rPr>
              <a:t>là</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nhằm</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nâng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cao</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hiệu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quả</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cạnh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tranh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của</a:t>
            </a:r>
            <a:r>
              <a:rPr lang="en-US" sz="2200" dirty="0">
                <a:latin typeface="Cambria" panose="02040503050406030204" pitchFamily="18" charset="0"/>
                <a:ea typeface="Cambria" panose="02040503050406030204" pitchFamily="18" charset="0"/>
              </a:rPr>
              <a:t> ASEAN, </a:t>
            </a:r>
            <a:r>
              <a:rPr lang="en-US" sz="2200" dirty="0" err="1">
                <a:latin typeface="Cambria" panose="02040503050406030204" pitchFamily="18" charset="0"/>
                <a:ea typeface="Cambria" panose="02040503050406030204" pitchFamily="18" charset="0"/>
              </a:rPr>
              <a:t>thu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hẹp</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khoảng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cách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số</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và</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tạo</a:t>
            </a:r>
            <a:r>
              <a:rPr lang="en-US" sz="2200" dirty="0">
                <a:latin typeface="Cambria" panose="02040503050406030204" pitchFamily="18" charset="0"/>
                <a:ea typeface="Cambria" panose="02040503050406030204" pitchFamily="18" charset="0"/>
              </a:rPr>
              <a:t> ra </a:t>
            </a:r>
            <a:r>
              <a:rPr lang="en-US" sz="2200" dirty="0" err="1">
                <a:latin typeface="Cambria" panose="02040503050406030204" pitchFamily="18" charset="0"/>
                <a:ea typeface="Cambria" panose="02040503050406030204" pitchFamily="18" charset="0"/>
              </a:rPr>
              <a:t>một</a:t>
            </a:r>
            <a:r>
              <a:rPr lang="en-US" sz="2200" dirty="0">
                <a:latin typeface="Cambria" panose="02040503050406030204" pitchFamily="18" charset="0"/>
                <a:ea typeface="Cambria" panose="02040503050406030204" pitchFamily="18" charset="0"/>
              </a:rPr>
              <a:t> ASEAN </a:t>
            </a:r>
            <a:r>
              <a:rPr lang="en-US" sz="2200" dirty="0" err="1">
                <a:latin typeface="Cambria" panose="02040503050406030204" pitchFamily="18" charset="0"/>
                <a:ea typeface="Cambria" panose="02040503050406030204" pitchFamily="18" charset="0"/>
              </a:rPr>
              <a:t>toàn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diện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hơn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đồng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thời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hỗ</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trợ</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các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nền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kinh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tế</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thành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viên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tăng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trưởng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phát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triển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kinh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tế</a:t>
            </a:r>
            <a:r>
              <a:rPr lang="en-US" sz="2200" dirty="0">
                <a:latin typeface="Cambria" panose="02040503050406030204" pitchFamily="18" charset="0"/>
                <a:ea typeface="Cambria" panose="02040503050406030204" pitchFamily="18" charset="0"/>
              </a:rPr>
              <a:t>. </a:t>
            </a:r>
            <a:endParaRPr lang="en-VN" sz="2200" dirty="0">
              <a:latin typeface="Cambria" panose="02040503050406030204" pitchFamily="18" charset="0"/>
              <a:ea typeface="Cambria" panose="02040503050406030204" pitchFamily="18" charset="0"/>
            </a:endParaRPr>
          </a:p>
          <a:p>
            <a:pPr fontAlgn="base"/>
            <a:endParaRPr lang="vi-VN" sz="2200" dirty="0">
              <a:latin typeface="Cambria" panose="02040503050406030204" pitchFamily="18" charset="0"/>
              <a:ea typeface="Cambria" panose="02040503050406030204" pitchFamily="18" charset="0"/>
            </a:endParaRPr>
          </a:p>
          <a:p>
            <a:pPr fontAlgn="base"/>
            <a:r>
              <a:rPr lang="vi-VN" sz="2200" dirty="0">
                <a:latin typeface="Cambria" panose="02040503050406030204" pitchFamily="18" charset="0"/>
                <a:ea typeface="Cambria" panose="02040503050406030204" pitchFamily="18" charset="0"/>
              </a:rPr>
              <a:t>Kế hoạch hành động cho Khung kỹ thuật số ASEAN gồm 6 ưu tiên chính gồm: </a:t>
            </a:r>
          </a:p>
          <a:p>
            <a:pPr marL="285750" indent="-285750" fontAlgn="base">
              <a:buFont typeface="Courier New" panose="02070309020205020404" pitchFamily="49" charset="0"/>
              <a:buChar char="o"/>
            </a:pPr>
            <a:r>
              <a:rPr lang="vi-VN" sz="2200" dirty="0">
                <a:latin typeface="Cambria" panose="02040503050406030204" pitchFamily="18" charset="0"/>
                <a:ea typeface="Cambria" panose="02040503050406030204" pitchFamily="18" charset="0"/>
              </a:rPr>
              <a:t>Tạo thuận lợi cho thương mại điện tử xuyên biên giới; </a:t>
            </a:r>
          </a:p>
          <a:p>
            <a:pPr marL="285750" indent="-285750" fontAlgn="base">
              <a:buFont typeface="Courier New" panose="02070309020205020404" pitchFamily="49" charset="0"/>
              <a:buChar char="o"/>
            </a:pPr>
            <a:r>
              <a:rPr lang="vi-VN" sz="2200" dirty="0">
                <a:latin typeface="Cambria" panose="02040503050406030204" pitchFamily="18" charset="0"/>
                <a:ea typeface="Cambria" panose="02040503050406030204" pitchFamily="18" charset="0"/>
              </a:rPr>
              <a:t>Bảo vệ dữ liệu đồng thời hỗ trợ thương mại số và cải tiến số; </a:t>
            </a:r>
          </a:p>
          <a:p>
            <a:pPr marL="285750" indent="-285750" fontAlgn="base">
              <a:buFont typeface="Courier New" panose="02070309020205020404" pitchFamily="49" charset="0"/>
              <a:buChar char="o"/>
            </a:pPr>
            <a:r>
              <a:rPr lang="vi-VN" sz="2200" dirty="0">
                <a:latin typeface="Cambria" panose="02040503050406030204" pitchFamily="18" charset="0"/>
                <a:ea typeface="Cambria" panose="02040503050406030204" pitchFamily="18" charset="0"/>
              </a:rPr>
              <a:t>Tạo thuận lợi thanh toán số xuyên biên giới; </a:t>
            </a:r>
          </a:p>
          <a:p>
            <a:pPr marL="285750" indent="-285750" fontAlgn="base">
              <a:buFont typeface="Courier New" panose="02070309020205020404" pitchFamily="49" charset="0"/>
              <a:buChar char="o"/>
            </a:pPr>
            <a:r>
              <a:rPr lang="vi-VN" sz="2200" dirty="0">
                <a:latin typeface="Cambria" panose="02040503050406030204" pitchFamily="18" charset="0"/>
                <a:ea typeface="Cambria" panose="02040503050406030204" pitchFamily="18" charset="0"/>
              </a:rPr>
              <a:t>Tăng cường đào tạo nguồn nhân lực số; </a:t>
            </a:r>
          </a:p>
          <a:p>
            <a:pPr marL="285750" indent="-285750" fontAlgn="base">
              <a:buFont typeface="Courier New" panose="02070309020205020404" pitchFamily="49" charset="0"/>
              <a:buChar char="o"/>
            </a:pPr>
            <a:r>
              <a:rPr lang="vi-VN" sz="2200" dirty="0">
                <a:latin typeface="Cambria" panose="02040503050406030204" pitchFamily="18" charset="0"/>
                <a:ea typeface="Cambria" panose="02040503050406030204" pitchFamily="18" charset="0"/>
              </a:rPr>
              <a:t>Thúc đẩy phát triển doanh nghiệp; </a:t>
            </a:r>
          </a:p>
          <a:p>
            <a:pPr marL="285750" indent="-285750" fontAlgn="base">
              <a:buFont typeface="Courier New" panose="02070309020205020404" pitchFamily="49" charset="0"/>
              <a:buChar char="o"/>
            </a:pPr>
            <a:r>
              <a:rPr lang="vi-VN" sz="2200" dirty="0">
                <a:latin typeface="Cambria" panose="02040503050406030204" pitchFamily="18" charset="0"/>
                <a:ea typeface="Cambria" panose="02040503050406030204" pitchFamily="18" charset="0"/>
              </a:rPr>
              <a:t>Phối hợp hành </a:t>
            </a:r>
            <a:r>
              <a:rPr lang="vi-VN" sz="2200" dirty="0" err="1">
                <a:latin typeface="Cambria" panose="02040503050406030204" pitchFamily="18" charset="0"/>
                <a:ea typeface="Cambria" panose="02040503050406030204" pitchFamily="18" charset="0"/>
              </a:rPr>
              <a:t>động</a:t>
            </a:r>
            <a:r>
              <a:rPr lang="vi-VN" sz="2200" dirty="0">
                <a:latin typeface="Cambria" panose="02040503050406030204" pitchFamily="18" charset="0"/>
                <a:ea typeface="Cambria" panose="02040503050406030204" pitchFamily="18" charset="0"/>
              </a:rPr>
              <a:t>.</a:t>
            </a:r>
            <a:endParaRPr lang="en-US" b="0" i="0" dirty="0">
              <a:solidFill>
                <a:srgbClr val="455F7C"/>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803571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2756</TotalTime>
  <Words>819</Words>
  <Application>Microsoft Office PowerPoint</Application>
  <PresentationFormat>Trình chiếu Trên màn hình (4:3)</PresentationFormat>
  <Paragraphs>99</Paragraphs>
  <Slides>13</Slides>
  <Notes>11</Notes>
  <HiddenSlides>0</HiddenSlides>
  <MMClips>0</MMClips>
  <ScaleCrop>false</ScaleCrop>
  <HeadingPairs>
    <vt:vector size="6" baseType="variant">
      <vt:variant>
        <vt:lpstr>Phông được Dùng</vt:lpstr>
      </vt:variant>
      <vt:variant>
        <vt:i4>5</vt:i4>
      </vt:variant>
      <vt:variant>
        <vt:lpstr>Chủ đề</vt:lpstr>
      </vt:variant>
      <vt:variant>
        <vt:i4>1</vt:i4>
      </vt:variant>
      <vt:variant>
        <vt:lpstr>Tiêu đề Bản chiếu</vt:lpstr>
      </vt:variant>
      <vt:variant>
        <vt:i4>13</vt:i4>
      </vt:variant>
    </vt:vector>
  </HeadingPairs>
  <TitlesOfParts>
    <vt:vector size="19" baseType="lpstr">
      <vt:lpstr>Arial</vt:lpstr>
      <vt:lpstr>Calibri</vt:lpstr>
      <vt:lpstr>Cambria</vt:lpstr>
      <vt:lpstr>Courier New</vt:lpstr>
      <vt:lpstr>Times New Roman</vt:lpstr>
      <vt:lpstr>Office Theme</vt:lpstr>
      <vt:lpstr>HỢP TÁC VỀ THƯƠNG MẠI ĐIỆN TỬ TRONG ASEAN</vt:lpstr>
      <vt:lpstr>TÌNH HÌNH TMĐT ASEAN</vt:lpstr>
      <vt:lpstr>TÌNH HÌNH TMĐT ASEAN</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CẢM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THANH TRA, KIỂM TRA VÀ XỬ LÝ VI PHẠM TRONG THƯƠNG MẠI ĐIỆN TỬ</dc:title>
  <dc:creator>Phung Tuyen</dc:creator>
  <cp:lastModifiedBy>Mai Đỗ</cp:lastModifiedBy>
  <cp:revision>87</cp:revision>
  <cp:lastPrinted>2021-04-28T08:53:53Z</cp:lastPrinted>
  <dcterms:created xsi:type="dcterms:W3CDTF">2018-11-06T15:04:50Z</dcterms:created>
  <dcterms:modified xsi:type="dcterms:W3CDTF">2021-05-02T16:56:47Z</dcterms:modified>
</cp:coreProperties>
</file>