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  <p:sldId id="259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58" r:id="rId23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CCFFCC"/>
    <a:srgbClr val="FFCC99"/>
    <a:srgbClr val="CCECFF"/>
    <a:srgbClr val="6699FF"/>
    <a:srgbClr val="FFCCFF"/>
    <a:srgbClr val="0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75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3F532BC-9202-4AAF-A780-1E7986EB8611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5E158153-CE2D-4141-B663-D89C49C52C05}">
      <dgm:prSet phldrT="[Text]" custT="1"/>
      <dgm:spPr>
        <a:solidFill>
          <a:srgbClr val="FFC000"/>
        </a:solidFill>
      </dgm:spPr>
      <dgm:t>
        <a:bodyPr/>
        <a:lstStyle/>
        <a:p>
          <a:r>
            <a:rPr lang="en-US" sz="24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rPr>
            <a:t>Research</a:t>
          </a:r>
        </a:p>
      </dgm:t>
    </dgm:pt>
    <dgm:pt modelId="{F2127475-D9FA-4D4D-B0AD-F85E0EA6C6BA}" type="parTrans" cxnId="{DB22E47E-0055-490B-ABDE-20A654AAC16A}">
      <dgm:prSet/>
      <dgm:spPr/>
      <dgm:t>
        <a:bodyPr/>
        <a:lstStyle/>
        <a:p>
          <a:endParaRPr lang="en-US" sz="2000">
            <a:solidFill>
              <a:srgbClr val="002060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EB35014-B7F6-492F-8F43-FD53F7544DC1}" type="sibTrans" cxnId="{DB22E47E-0055-490B-ABDE-20A654AAC16A}">
      <dgm:prSet/>
      <dgm:spPr/>
      <dgm:t>
        <a:bodyPr/>
        <a:lstStyle/>
        <a:p>
          <a:endParaRPr lang="en-US" sz="2000">
            <a:solidFill>
              <a:srgbClr val="002060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B37C066A-0C02-4B9F-A714-1F9C0B2EABFA}">
      <dgm:prSet phldrT="[Text]" custT="1"/>
      <dgm:spPr>
        <a:solidFill>
          <a:srgbClr val="FFC000"/>
        </a:solidFill>
      </dgm:spPr>
      <dgm:t>
        <a:bodyPr/>
        <a:lstStyle/>
        <a:p>
          <a:r>
            <a:rPr lang="en-US" sz="24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rPr>
            <a:t>Training</a:t>
          </a:r>
        </a:p>
      </dgm:t>
    </dgm:pt>
    <dgm:pt modelId="{70A9903A-E0B3-4182-9900-C3612013CAEE}" type="parTrans" cxnId="{463F45E3-C546-4D68-B7D7-6E0F7B160A8C}">
      <dgm:prSet/>
      <dgm:spPr/>
      <dgm:t>
        <a:bodyPr/>
        <a:lstStyle/>
        <a:p>
          <a:endParaRPr lang="en-US" sz="2000">
            <a:solidFill>
              <a:srgbClr val="002060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01977E4B-0BE7-4F9C-81C3-4316688CCE4F}" type="sibTrans" cxnId="{463F45E3-C546-4D68-B7D7-6E0F7B160A8C}">
      <dgm:prSet/>
      <dgm:spPr/>
      <dgm:t>
        <a:bodyPr/>
        <a:lstStyle/>
        <a:p>
          <a:endParaRPr lang="en-US" sz="2000">
            <a:solidFill>
              <a:srgbClr val="002060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0FE30D34-758D-4683-89D1-C505E70AD246}">
      <dgm:prSet phldrT="[Text]" custT="1"/>
      <dgm:spPr>
        <a:solidFill>
          <a:srgbClr val="FFC000"/>
        </a:solidFill>
      </dgm:spPr>
      <dgm:t>
        <a:bodyPr/>
        <a:lstStyle/>
        <a:p>
          <a:r>
            <a:rPr lang="en-US" sz="24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rPr>
            <a:t>Simulation</a:t>
          </a:r>
        </a:p>
      </dgm:t>
    </dgm:pt>
    <dgm:pt modelId="{AD03C86F-7BC8-4FF8-AC65-BFB1B77DFB47}" type="parTrans" cxnId="{DF3D821B-CCD9-48A2-B33D-8E26447FE441}">
      <dgm:prSet/>
      <dgm:spPr/>
      <dgm:t>
        <a:bodyPr/>
        <a:lstStyle/>
        <a:p>
          <a:endParaRPr lang="en-US" sz="2000">
            <a:solidFill>
              <a:srgbClr val="002060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812A699A-4C6A-40C1-A471-49084615CA86}" type="sibTrans" cxnId="{DF3D821B-CCD9-48A2-B33D-8E26447FE441}">
      <dgm:prSet/>
      <dgm:spPr/>
      <dgm:t>
        <a:bodyPr/>
        <a:lstStyle/>
        <a:p>
          <a:endParaRPr lang="en-US" sz="2000">
            <a:solidFill>
              <a:srgbClr val="002060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9BF6080A-805C-4F15-8712-C17EB404FD8E}">
      <dgm:prSet custT="1"/>
      <dgm:spPr>
        <a:solidFill>
          <a:srgbClr val="FFC000"/>
        </a:solidFill>
      </dgm:spPr>
      <dgm:t>
        <a:bodyPr/>
        <a:lstStyle/>
        <a:p>
          <a:r>
            <a:rPr lang="en-US" sz="24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rPr>
            <a:t>Summary of progress, lessons</a:t>
          </a:r>
        </a:p>
      </dgm:t>
    </dgm:pt>
    <dgm:pt modelId="{3F80AD87-54C3-404B-8D64-E8BABC936E7D}" type="parTrans" cxnId="{0659A171-C766-4D5C-BAFD-C386EDB5FC79}">
      <dgm:prSet/>
      <dgm:spPr/>
      <dgm:t>
        <a:bodyPr/>
        <a:lstStyle/>
        <a:p>
          <a:endParaRPr lang="en-US" sz="2000">
            <a:solidFill>
              <a:srgbClr val="002060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34AC4633-56FD-41CA-A9C3-B8271F6A8931}" type="sibTrans" cxnId="{0659A171-C766-4D5C-BAFD-C386EDB5FC79}">
      <dgm:prSet/>
      <dgm:spPr/>
      <dgm:t>
        <a:bodyPr/>
        <a:lstStyle/>
        <a:p>
          <a:endParaRPr lang="en-US" sz="2000">
            <a:solidFill>
              <a:srgbClr val="002060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256B139-06B5-4578-93AF-465C542BFA33}" type="pres">
      <dgm:prSet presAssocID="{33F532BC-9202-4AAF-A780-1E7986EB8611}" presName="Name0" presStyleCnt="0">
        <dgm:presLayoutVars>
          <dgm:dir/>
          <dgm:animLvl val="lvl"/>
          <dgm:resizeHandles val="exact"/>
        </dgm:presLayoutVars>
      </dgm:prSet>
      <dgm:spPr/>
    </dgm:pt>
    <dgm:pt modelId="{AC8DF40D-9B0F-4D6D-A2E5-5B04F4B1EEB8}" type="pres">
      <dgm:prSet presAssocID="{5E158153-CE2D-4141-B663-D89C49C52C05}" presName="parTxOnly" presStyleLbl="node1" presStyleIdx="0" presStyleCnt="4" custScaleX="140131" custLinFactY="-84653" custLinFactNeighborX="-5462" custLinFactNeighborY="-100000">
        <dgm:presLayoutVars>
          <dgm:chMax val="0"/>
          <dgm:chPref val="0"/>
          <dgm:bulletEnabled val="1"/>
        </dgm:presLayoutVars>
      </dgm:prSet>
      <dgm:spPr/>
    </dgm:pt>
    <dgm:pt modelId="{AC42F8FA-54B8-4F4D-A168-A6A36244BE30}" type="pres">
      <dgm:prSet presAssocID="{EEB35014-B7F6-492F-8F43-FD53F7544DC1}" presName="parTxOnlySpace" presStyleCnt="0"/>
      <dgm:spPr/>
    </dgm:pt>
    <dgm:pt modelId="{8BF881AE-480C-47D7-ADA2-0E943C755E2E}" type="pres">
      <dgm:prSet presAssocID="{B37C066A-0C02-4B9F-A714-1F9C0B2EABFA}" presName="parTxOnly" presStyleLbl="node1" presStyleIdx="1" presStyleCnt="4" custScaleX="126320" custLinFactX="-2717" custLinFactNeighborX="-100000" custLinFactNeighborY="-54879">
        <dgm:presLayoutVars>
          <dgm:chMax val="0"/>
          <dgm:chPref val="0"/>
          <dgm:bulletEnabled val="1"/>
        </dgm:presLayoutVars>
      </dgm:prSet>
      <dgm:spPr/>
    </dgm:pt>
    <dgm:pt modelId="{BF052BA1-0595-4307-8587-1282472679F7}" type="pres">
      <dgm:prSet presAssocID="{01977E4B-0BE7-4F9C-81C3-4316688CCE4F}" presName="parTxOnlySpace" presStyleCnt="0"/>
      <dgm:spPr/>
    </dgm:pt>
    <dgm:pt modelId="{7DDC62BC-DDF0-4F4D-9500-5C149C167A4B}" type="pres">
      <dgm:prSet presAssocID="{0FE30D34-758D-4683-89D1-C505E70AD246}" presName="parTxOnly" presStyleLbl="node1" presStyleIdx="2" presStyleCnt="4" custScaleX="147024" custLinFactX="-6153" custLinFactNeighborX="-100000" custLinFactNeighborY="67336">
        <dgm:presLayoutVars>
          <dgm:chMax val="0"/>
          <dgm:chPref val="0"/>
          <dgm:bulletEnabled val="1"/>
        </dgm:presLayoutVars>
      </dgm:prSet>
      <dgm:spPr/>
    </dgm:pt>
    <dgm:pt modelId="{9E2B7521-4FAF-48D7-84AB-81E043808BC4}" type="pres">
      <dgm:prSet presAssocID="{812A699A-4C6A-40C1-A471-49084615CA86}" presName="parTxOnlySpace" presStyleCnt="0"/>
      <dgm:spPr/>
    </dgm:pt>
    <dgm:pt modelId="{6C0B3E95-71EE-4FCD-8795-9043C108F661}" type="pres">
      <dgm:prSet presAssocID="{9BF6080A-805C-4F15-8712-C17EB404FD8E}" presName="parTxOnly" presStyleLbl="node1" presStyleIdx="3" presStyleCnt="4" custScaleX="195655" custLinFactX="-12452" custLinFactY="97658" custLinFactNeighborX="-100000" custLinFactNeighborY="100000">
        <dgm:presLayoutVars>
          <dgm:chMax val="0"/>
          <dgm:chPref val="0"/>
          <dgm:bulletEnabled val="1"/>
        </dgm:presLayoutVars>
      </dgm:prSet>
      <dgm:spPr/>
    </dgm:pt>
  </dgm:ptLst>
  <dgm:cxnLst>
    <dgm:cxn modelId="{A90B3605-1836-40C1-A154-F465FA8196E3}" type="presOf" srcId="{5E158153-CE2D-4141-B663-D89C49C52C05}" destId="{AC8DF40D-9B0F-4D6D-A2E5-5B04F4B1EEB8}" srcOrd="0" destOrd="0" presId="urn:microsoft.com/office/officeart/2005/8/layout/chevron1"/>
    <dgm:cxn modelId="{8ED1E917-70FB-401F-9E13-1F3BE5EC8C50}" type="presOf" srcId="{B37C066A-0C02-4B9F-A714-1F9C0B2EABFA}" destId="{8BF881AE-480C-47D7-ADA2-0E943C755E2E}" srcOrd="0" destOrd="0" presId="urn:microsoft.com/office/officeart/2005/8/layout/chevron1"/>
    <dgm:cxn modelId="{DF3D821B-CCD9-48A2-B33D-8E26447FE441}" srcId="{33F532BC-9202-4AAF-A780-1E7986EB8611}" destId="{0FE30D34-758D-4683-89D1-C505E70AD246}" srcOrd="2" destOrd="0" parTransId="{AD03C86F-7BC8-4FF8-AC65-BFB1B77DFB47}" sibTransId="{812A699A-4C6A-40C1-A471-49084615CA86}"/>
    <dgm:cxn modelId="{E2A89731-4C80-4423-B89E-045030314CB7}" type="presOf" srcId="{9BF6080A-805C-4F15-8712-C17EB404FD8E}" destId="{6C0B3E95-71EE-4FCD-8795-9043C108F661}" srcOrd="0" destOrd="0" presId="urn:microsoft.com/office/officeart/2005/8/layout/chevron1"/>
    <dgm:cxn modelId="{0659A171-C766-4D5C-BAFD-C386EDB5FC79}" srcId="{33F532BC-9202-4AAF-A780-1E7986EB8611}" destId="{9BF6080A-805C-4F15-8712-C17EB404FD8E}" srcOrd="3" destOrd="0" parTransId="{3F80AD87-54C3-404B-8D64-E8BABC936E7D}" sibTransId="{34AC4633-56FD-41CA-A9C3-B8271F6A8931}"/>
    <dgm:cxn modelId="{DB22E47E-0055-490B-ABDE-20A654AAC16A}" srcId="{33F532BC-9202-4AAF-A780-1E7986EB8611}" destId="{5E158153-CE2D-4141-B663-D89C49C52C05}" srcOrd="0" destOrd="0" parTransId="{F2127475-D9FA-4D4D-B0AD-F85E0EA6C6BA}" sibTransId="{EEB35014-B7F6-492F-8F43-FD53F7544DC1}"/>
    <dgm:cxn modelId="{C21E88BD-49AE-425B-874B-8C5BF657F53C}" type="presOf" srcId="{33F532BC-9202-4AAF-A780-1E7986EB8611}" destId="{E256B139-06B5-4578-93AF-465C542BFA33}" srcOrd="0" destOrd="0" presId="urn:microsoft.com/office/officeart/2005/8/layout/chevron1"/>
    <dgm:cxn modelId="{4027A8C2-35F7-40DC-9B11-3AF9884F9B2E}" type="presOf" srcId="{0FE30D34-758D-4683-89D1-C505E70AD246}" destId="{7DDC62BC-DDF0-4F4D-9500-5C149C167A4B}" srcOrd="0" destOrd="0" presId="urn:microsoft.com/office/officeart/2005/8/layout/chevron1"/>
    <dgm:cxn modelId="{463F45E3-C546-4D68-B7D7-6E0F7B160A8C}" srcId="{33F532BC-9202-4AAF-A780-1E7986EB8611}" destId="{B37C066A-0C02-4B9F-A714-1F9C0B2EABFA}" srcOrd="1" destOrd="0" parTransId="{70A9903A-E0B3-4182-9900-C3612013CAEE}" sibTransId="{01977E4B-0BE7-4F9C-81C3-4316688CCE4F}"/>
    <dgm:cxn modelId="{10A03FE9-2FC7-4572-83C1-DA1447A3441C}" type="presParOf" srcId="{E256B139-06B5-4578-93AF-465C542BFA33}" destId="{AC8DF40D-9B0F-4D6D-A2E5-5B04F4B1EEB8}" srcOrd="0" destOrd="0" presId="urn:microsoft.com/office/officeart/2005/8/layout/chevron1"/>
    <dgm:cxn modelId="{7EEC41F0-677C-4759-82A6-600399F8BC6E}" type="presParOf" srcId="{E256B139-06B5-4578-93AF-465C542BFA33}" destId="{AC42F8FA-54B8-4F4D-A168-A6A36244BE30}" srcOrd="1" destOrd="0" presId="urn:microsoft.com/office/officeart/2005/8/layout/chevron1"/>
    <dgm:cxn modelId="{E84F9207-92DE-4F3A-B0AA-69B1AF1A4D40}" type="presParOf" srcId="{E256B139-06B5-4578-93AF-465C542BFA33}" destId="{8BF881AE-480C-47D7-ADA2-0E943C755E2E}" srcOrd="2" destOrd="0" presId="urn:microsoft.com/office/officeart/2005/8/layout/chevron1"/>
    <dgm:cxn modelId="{C5EA72F5-805D-4F39-A014-D5DF2E31919E}" type="presParOf" srcId="{E256B139-06B5-4578-93AF-465C542BFA33}" destId="{BF052BA1-0595-4307-8587-1282472679F7}" srcOrd="3" destOrd="0" presId="urn:microsoft.com/office/officeart/2005/8/layout/chevron1"/>
    <dgm:cxn modelId="{689AF563-7E4C-4DED-A7A8-9350047B0967}" type="presParOf" srcId="{E256B139-06B5-4578-93AF-465C542BFA33}" destId="{7DDC62BC-DDF0-4F4D-9500-5C149C167A4B}" srcOrd="4" destOrd="0" presId="urn:microsoft.com/office/officeart/2005/8/layout/chevron1"/>
    <dgm:cxn modelId="{A2D377BF-D1D5-4BDF-AF8D-3AE06EB3268B}" type="presParOf" srcId="{E256B139-06B5-4578-93AF-465C542BFA33}" destId="{9E2B7521-4FAF-48D7-84AB-81E043808BC4}" srcOrd="5" destOrd="0" presId="urn:microsoft.com/office/officeart/2005/8/layout/chevron1"/>
    <dgm:cxn modelId="{627BA57F-5C33-4665-8801-F2BD639D4102}" type="presParOf" srcId="{E256B139-06B5-4578-93AF-465C542BFA33}" destId="{6C0B3E95-71EE-4FCD-8795-9043C108F661}" srcOrd="6" destOrd="0" presId="urn:microsoft.com/office/officeart/2005/8/layout/chevron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8DF40D-9B0F-4D6D-A2E5-5B04F4B1EEB8}">
      <dsp:nvSpPr>
        <dsp:cNvPr id="0" name=""/>
        <dsp:cNvSpPr/>
      </dsp:nvSpPr>
      <dsp:spPr>
        <a:xfrm>
          <a:off x="0" y="1516997"/>
          <a:ext cx="2187635" cy="624454"/>
        </a:xfrm>
        <a:prstGeom prst="chevron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rPr>
            <a:t>Research</a:t>
          </a:r>
        </a:p>
      </dsp:txBody>
      <dsp:txXfrm>
        <a:off x="312227" y="1516997"/>
        <a:ext cx="1563181" cy="624454"/>
      </dsp:txXfrm>
    </dsp:sp>
    <dsp:sp modelId="{8BF881AE-480C-47D7-ADA2-0E943C755E2E}">
      <dsp:nvSpPr>
        <dsp:cNvPr id="0" name=""/>
        <dsp:cNvSpPr/>
      </dsp:nvSpPr>
      <dsp:spPr>
        <a:xfrm>
          <a:off x="1834704" y="2327377"/>
          <a:ext cx="1972027" cy="624454"/>
        </a:xfrm>
        <a:prstGeom prst="chevron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rPr>
            <a:t>Training</a:t>
          </a:r>
        </a:p>
      </dsp:txBody>
      <dsp:txXfrm>
        <a:off x="2146931" y="2327377"/>
        <a:ext cx="1347573" cy="624454"/>
      </dsp:txXfrm>
    </dsp:sp>
    <dsp:sp modelId="{7DDC62BC-DDF0-4F4D-9500-5C149C167A4B}">
      <dsp:nvSpPr>
        <dsp:cNvPr id="0" name=""/>
        <dsp:cNvSpPr/>
      </dsp:nvSpPr>
      <dsp:spPr>
        <a:xfrm>
          <a:off x="3596977" y="3090554"/>
          <a:ext cx="2295244" cy="624454"/>
        </a:xfrm>
        <a:prstGeom prst="chevron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rPr>
            <a:t>Simulation</a:t>
          </a:r>
        </a:p>
      </dsp:txBody>
      <dsp:txXfrm>
        <a:off x="3909204" y="3090554"/>
        <a:ext cx="1670790" cy="624454"/>
      </dsp:txXfrm>
    </dsp:sp>
    <dsp:sp modelId="{6C0B3E95-71EE-4FCD-8795-9043C108F661}">
      <dsp:nvSpPr>
        <dsp:cNvPr id="0" name=""/>
        <dsp:cNvSpPr/>
      </dsp:nvSpPr>
      <dsp:spPr>
        <a:xfrm>
          <a:off x="5637772" y="3904355"/>
          <a:ext cx="3054440" cy="624454"/>
        </a:xfrm>
        <a:prstGeom prst="chevron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rPr>
            <a:t>Summary of progress, lessons</a:t>
          </a:r>
        </a:p>
      </dsp:txBody>
      <dsp:txXfrm>
        <a:off x="5949999" y="3904355"/>
        <a:ext cx="2429986" cy="6244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7785" y="152401"/>
            <a:ext cx="11273367" cy="976313"/>
          </a:xfrm>
          <a:effectLst>
            <a:outerShdw dist="35921" dir="2700000" algn="ctr" rotWithShape="0">
              <a:srgbClr val="000000"/>
            </a:outerShdw>
          </a:effectLst>
        </p:spPr>
        <p:txBody>
          <a:bodyPr/>
          <a:lstStyle>
            <a:lvl1pPr algn="l">
              <a:defRPr sz="46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7784" y="1127125"/>
            <a:ext cx="8534400" cy="554038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DF81B5F-A125-4C81-A62B-E8178A2B0DF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effectLst>
            <a:outerShdw dist="17961" dir="2700000" algn="ctr" rotWithShape="0">
              <a:srgbClr val="FFFFFF"/>
            </a:outerShdw>
          </a:effectLst>
        </p:spPr>
        <p:txBody>
          <a:bodyPr/>
          <a:lstStyle>
            <a:lvl1pPr>
              <a:defRPr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680FF78-2E6D-4897-9DDE-B559E5F9A2A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effectLst>
            <a:outerShdw dist="17961" dir="2700000" algn="ctr" rotWithShape="0">
              <a:srgbClr val="FFFFFF"/>
            </a:outerShdw>
          </a:effectLst>
        </p:spPr>
        <p:txBody>
          <a:bodyPr/>
          <a:lstStyle>
            <a:lvl1pPr>
              <a:defRPr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6FFF642-AB3D-4EA3-8D17-48396478665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effectLst>
            <a:outerShdw dist="17961" dir="2700000" algn="ctr" rotWithShape="0">
              <a:srgbClr val="FFFFFF"/>
            </a:outerShdw>
          </a:effectLst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B0E9575D-6388-4788-95B1-84EF480A5A7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14857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E7E3103-0331-4223-AF35-F8B42117322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F37EA6E-A2AC-4E77-9E4E-90F4016A71F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299A53D-6CAB-4D7A-AD17-B57F19B9892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CB565B-60E1-47AA-85BB-929D9AFC38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7059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8CA14BE-E24A-4E7C-9E67-AA149DF9B66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AB5A5B6-3085-44C1-B1F5-B1D449942F0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45D5F5C-2B68-4CA3-87AB-9E849EA3FF4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D32D4D-7DA9-4EE5-9486-FEE5822BBED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0973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Cambria" panose="02040503050406030204" pitchFamily="18" charset="0"/>
                <a:ea typeface="Cambria" panose="02040503050406030204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 sz="2800"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algn="just">
              <a:spcBef>
                <a:spcPts val="600"/>
              </a:spcBef>
              <a:spcAft>
                <a:spcPts val="600"/>
              </a:spcAft>
              <a:defRPr i="1">
                <a:latin typeface="Cambria" panose="02040503050406030204" pitchFamily="18" charset="0"/>
                <a:ea typeface="Cambria" panose="02040503050406030204" pitchFamily="18" charset="0"/>
              </a:defRPr>
            </a:lvl2pPr>
            <a:lvl3pPr algn="just">
              <a:spcBef>
                <a:spcPts val="600"/>
              </a:spcBef>
              <a:spcAft>
                <a:spcPts val="600"/>
              </a:spcAft>
              <a:defRPr>
                <a:latin typeface="Cambria" panose="02040503050406030204" pitchFamily="18" charset="0"/>
                <a:ea typeface="Cambria" panose="02040503050406030204" pitchFamily="18" charset="0"/>
              </a:defRPr>
            </a:lvl3pPr>
            <a:lvl4pPr algn="just">
              <a:spcBef>
                <a:spcPts val="600"/>
              </a:spcBef>
              <a:spcAft>
                <a:spcPts val="600"/>
              </a:spcAft>
              <a:defRPr>
                <a:latin typeface="Cambria" panose="02040503050406030204" pitchFamily="18" charset="0"/>
                <a:ea typeface="Cambria" panose="02040503050406030204" pitchFamily="18" charset="0"/>
              </a:defRPr>
            </a:lvl4pPr>
            <a:lvl5pPr algn="just">
              <a:spcBef>
                <a:spcPts val="600"/>
              </a:spcBef>
              <a:spcAft>
                <a:spcPts val="600"/>
              </a:spcAft>
              <a:defRPr>
                <a:latin typeface="Cambria" panose="02040503050406030204" pitchFamily="18" charset="0"/>
                <a:ea typeface="Cambria" panose="02040503050406030204" pitchFamily="18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DA1BDF0-79AD-4848-99CE-A2031DF3FD0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E025D32-A877-43F6-990A-7902CADE12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160DAAD-430B-4859-A736-9D7AEAA1AAB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BD3452-0E5D-4FF2-8639-665671ECF9D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920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D460B02-D6A9-42EE-9830-CC8D48E3811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503155A-4B48-4832-87C3-9A765C6DB64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C2CF37A-6F00-438C-996C-B880D0C71AD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80A186-26F3-4A47-84A1-D0D04216C22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4919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DF68CB9-92F5-47B2-9D93-06413E5C04A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5BE1510-83EF-4325-8DCB-5523F4DA8D0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3953650-316D-4892-9323-6E81BFAB43B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5B24D0-1DE6-40DC-8A50-A43E9061F22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050711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101DB64D-362F-4749-B5A1-0A4613A9837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17F3D31C-5087-4A51-AA5C-5913B9C9D12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E05DBE8C-6308-47C6-9CF7-EEFC88C884B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F82B1C-2602-4FFD-9ABE-5A200795D20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7259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0963B424-8AD3-44EA-A7DC-91070AFCE0B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655A9925-79DB-4F59-813C-14491213CC1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D53F89B4-F88A-4E9C-A244-B5B2DF0D8C3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55C36E4-C518-4CDB-96F0-57904DD1DF8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9283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0E4F198C-E5BB-4DDD-97FE-B36989904EB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D7319D34-E47D-4733-90CD-85AD64B75FF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4BD89369-6AE7-440B-9158-6C0C7924AD0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974FDE-99E6-4385-BB59-99ACFDA417B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8799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BC0D229-1C4A-4894-A6E9-B191FBB31C6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F7DA78C-59F4-425D-88CA-1E6B1954C8D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B42CCCC-74BF-477D-99E9-7DAE11B5C21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D2DAA7-17FD-4EB6-B021-AADBC8BC6CE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6568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9653BA2-2EDC-4578-A09B-BCC8A33F0CF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B8E72E5-BB9C-4860-B4A7-0EA70FD8471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7526E12-751C-4D99-9513-2BCAD8ADAD1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FBF9FB-3457-42EA-9CC5-10DAC45CC16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6689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5C7C7CA0-EB69-4613-87DF-74A81DD3C85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FF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A7A53A1F-F26E-40D9-829C-5388679E03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5A4EEC08-2D22-4A81-A92A-B079575D2C32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D8F39B3C-10F8-4A73-8734-0179E15BA04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2EE61BFF-FE01-4FE6-9B43-5E8F1CF1E19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DD42877-4DE0-4B52-B93B-D619C9273B8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mericanbar.org/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>
            <a:extLst>
              <a:ext uri="{FF2B5EF4-FFF2-40B4-BE49-F238E27FC236}">
                <a16:creationId xmlns:a16="http://schemas.microsoft.com/office/drawing/2014/main" id="{1F69AFA7-3FEE-4C6D-8CE3-83DECFD0EDCF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075" name="Rectangle 5">
            <a:extLst>
              <a:ext uri="{FF2B5EF4-FFF2-40B4-BE49-F238E27FC236}">
                <a16:creationId xmlns:a16="http://schemas.microsoft.com/office/drawing/2014/main" id="{8A5BA293-EF90-4169-AB2E-199DC278FA2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076" name="Rectangle 2">
            <a:extLst>
              <a:ext uri="{FF2B5EF4-FFF2-40B4-BE49-F238E27FC236}">
                <a16:creationId xmlns:a16="http://schemas.microsoft.com/office/drawing/2014/main" id="{C0F3E90A-9C72-45A2-B962-7D17CAB0846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09600" y="851154"/>
            <a:ext cx="11273367" cy="976313"/>
          </a:xfrm>
        </p:spPr>
        <p:txBody>
          <a:bodyPr/>
          <a:lstStyle/>
          <a:p>
            <a:pPr eaLnBrk="1" hangingPunct="1"/>
            <a:r>
              <a:rPr lang="en-US" altLang="en-US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Promoting ODR in e-commerce for strengthened customer protection in Viet Nam</a:t>
            </a:r>
          </a:p>
        </p:txBody>
      </p:sp>
      <p:sp>
        <p:nvSpPr>
          <p:cNvPr id="3077" name="Rectangle 3">
            <a:extLst>
              <a:ext uri="{FF2B5EF4-FFF2-40B4-BE49-F238E27FC236}">
                <a16:creationId xmlns:a16="http://schemas.microsoft.com/office/drawing/2014/main" id="{DAB95E62-536F-4A68-9B19-DC0AE5F5F01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09600" y="2983357"/>
            <a:ext cx="8534400" cy="554038"/>
          </a:xfrm>
        </p:spPr>
        <p:txBody>
          <a:bodyPr/>
          <a:lstStyle/>
          <a:p>
            <a:pPr eaLnBrk="1" hangingPunct="1"/>
            <a:r>
              <a:rPr lang="en-US" altLang="en-US" i="1" dirty="0"/>
              <a:t>Nguyen Anh Duong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FB50F1-FC3C-4217-A357-EFD5D0C509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Advantages of ODR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7AF08E-8E9D-420A-80F6-A06956827F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Economically viable, efficient, fast, flexible (especially for MSMEs);</a:t>
            </a:r>
          </a:p>
          <a:p>
            <a:r>
              <a:rPr lang="en-US" dirty="0"/>
              <a:t>Interaction is asynchronous, non-confrontational;</a:t>
            </a:r>
          </a:p>
          <a:p>
            <a:r>
              <a:rPr lang="en-US" dirty="0"/>
              <a:t>Communication is more reflective, convenient and allowing access to better neutrals;</a:t>
            </a:r>
          </a:p>
          <a:p>
            <a:r>
              <a:rPr lang="en-US" dirty="0"/>
              <a:t>Not limited in terms of territory;</a:t>
            </a:r>
          </a:p>
          <a:p>
            <a:r>
              <a:rPr lang="en-US" dirty="0"/>
              <a:t>Facilitate record keeping, data archiving, document management, searching, neutral forum.</a:t>
            </a:r>
          </a:p>
        </p:txBody>
      </p:sp>
    </p:spTree>
    <p:extLst>
      <p:ext uri="{BB962C8B-B14F-4D97-AF65-F5344CB8AC3E}">
        <p14:creationId xmlns:p14="http://schemas.microsoft.com/office/powerpoint/2010/main" val="5288640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BC41D8-DB72-4C94-93E4-D5E0F6AF52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Disadvantages of ODR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BD26B8-DE4D-4D2D-8921-3467B86150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Requirement of computer skills;</a:t>
            </a:r>
          </a:p>
          <a:p>
            <a:r>
              <a:rPr lang="en-US" dirty="0"/>
              <a:t>Language barriers;</a:t>
            </a:r>
          </a:p>
          <a:p>
            <a:r>
              <a:rPr lang="en-US" dirty="0"/>
              <a:t>Absence of clear legal standards for ODR.</a:t>
            </a:r>
          </a:p>
        </p:txBody>
      </p:sp>
    </p:spTree>
    <p:extLst>
      <p:ext uri="{BB962C8B-B14F-4D97-AF65-F5344CB8AC3E}">
        <p14:creationId xmlns:p14="http://schemas.microsoft.com/office/powerpoint/2010/main" val="24348761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2FF783-7273-4A8B-A48D-A4D6A9F80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Requirements for ODR application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CA6C519-B73F-48A8-92A3-E050E488E3CC}"/>
              </a:ext>
            </a:extLst>
          </p:cNvPr>
          <p:cNvSpPr/>
          <p:nvPr/>
        </p:nvSpPr>
        <p:spPr>
          <a:xfrm>
            <a:off x="4727448" y="3319272"/>
            <a:ext cx="2368296" cy="92354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i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Requirements</a:t>
            </a:r>
          </a:p>
        </p:txBody>
      </p:sp>
      <p:sp>
        <p:nvSpPr>
          <p:cNvPr id="6" name="Speech Bubble: Oval 5">
            <a:extLst>
              <a:ext uri="{FF2B5EF4-FFF2-40B4-BE49-F238E27FC236}">
                <a16:creationId xmlns:a16="http://schemas.microsoft.com/office/drawing/2014/main" id="{59D161E5-20AA-439A-B172-F21A4CFA34A6}"/>
              </a:ext>
            </a:extLst>
          </p:cNvPr>
          <p:cNvSpPr/>
          <p:nvPr/>
        </p:nvSpPr>
        <p:spPr>
          <a:xfrm flipH="1">
            <a:off x="1005840" y="1614075"/>
            <a:ext cx="3450336" cy="1508760"/>
          </a:xfrm>
          <a:prstGeom prst="wedgeEllipseCallou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Economic</a:t>
            </a:r>
          </a:p>
        </p:txBody>
      </p:sp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F745660F-D0B3-4031-9FD2-707FFC155FAC}"/>
              </a:ext>
            </a:extLst>
          </p:cNvPr>
          <p:cNvSpPr/>
          <p:nvPr/>
        </p:nvSpPr>
        <p:spPr>
          <a:xfrm>
            <a:off x="7296912" y="1614075"/>
            <a:ext cx="3069336" cy="1508760"/>
          </a:xfrm>
          <a:prstGeom prst="wedgeEllipseCallou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Legal</a:t>
            </a:r>
          </a:p>
        </p:txBody>
      </p:sp>
      <p:sp>
        <p:nvSpPr>
          <p:cNvPr id="10" name="Callout: Line 9">
            <a:extLst>
              <a:ext uri="{FF2B5EF4-FFF2-40B4-BE49-F238E27FC236}">
                <a16:creationId xmlns:a16="http://schemas.microsoft.com/office/drawing/2014/main" id="{2DC9A7DA-036B-46D3-B8F2-C1AD72073C3B}"/>
              </a:ext>
            </a:extLst>
          </p:cNvPr>
          <p:cNvSpPr/>
          <p:nvPr/>
        </p:nvSpPr>
        <p:spPr>
          <a:xfrm>
            <a:off x="1508289" y="4958499"/>
            <a:ext cx="2347274" cy="1282045"/>
          </a:xfrm>
          <a:prstGeom prst="borderCallout1">
            <a:avLst>
              <a:gd name="adj1" fmla="val 53309"/>
              <a:gd name="adj2" fmla="val 98896"/>
              <a:gd name="adj3" fmla="val -44118"/>
              <a:gd name="adj4" fmla="val 17773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i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IT infrastructure</a:t>
            </a:r>
          </a:p>
        </p:txBody>
      </p:sp>
      <p:sp>
        <p:nvSpPr>
          <p:cNvPr id="11" name="Callout: Line 10">
            <a:extLst>
              <a:ext uri="{FF2B5EF4-FFF2-40B4-BE49-F238E27FC236}">
                <a16:creationId xmlns:a16="http://schemas.microsoft.com/office/drawing/2014/main" id="{B050D9FF-1161-45B8-82BF-01B58D8908E7}"/>
              </a:ext>
            </a:extLst>
          </p:cNvPr>
          <p:cNvSpPr/>
          <p:nvPr/>
        </p:nvSpPr>
        <p:spPr>
          <a:xfrm>
            <a:off x="8210746" y="4845377"/>
            <a:ext cx="2472965" cy="1282045"/>
          </a:xfrm>
          <a:prstGeom prst="borderCallout1">
            <a:avLst>
              <a:gd name="adj1" fmla="val 53309"/>
              <a:gd name="adj2" fmla="val 1197"/>
              <a:gd name="adj3" fmla="val -34559"/>
              <a:gd name="adj4" fmla="val -737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i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Human resource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D7F13FE-1794-4A72-8098-119514D852A6}"/>
              </a:ext>
            </a:extLst>
          </p:cNvPr>
          <p:cNvSpPr txBox="1"/>
          <p:nvPr/>
        </p:nvSpPr>
        <p:spPr>
          <a:xfrm>
            <a:off x="3714750" y="6353500"/>
            <a:ext cx="6094476" cy="3941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i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Source: Authors’ compilations.</a:t>
            </a:r>
            <a:endParaRPr lang="en-US" sz="18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2481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03F4E1-841B-453C-B0EA-FA673043A2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Viet Nam’s Enforcing contracts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EA0868B-4B86-4258-95D0-D7F66BDCFD2A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526" y="1600201"/>
            <a:ext cx="10067924" cy="463867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7FFCC32-826C-4CF6-9112-7487DE160D36}"/>
              </a:ext>
            </a:extLst>
          </p:cNvPr>
          <p:cNvSpPr txBox="1"/>
          <p:nvPr/>
        </p:nvSpPr>
        <p:spPr>
          <a:xfrm>
            <a:off x="1795272" y="6238875"/>
            <a:ext cx="6096000" cy="3941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i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Source: World Bank (2019).</a:t>
            </a:r>
            <a:endParaRPr lang="en-US" sz="20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80273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EC74F1-0521-40B5-8F2C-7FCDEE8494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B1D151-E40C-44DB-BDCE-CE35B3C6A5F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383408"/>
            <a:ext cx="5486400" cy="33407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23258F9-7F98-46AD-8E04-67909FB290E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1612" y="2383407"/>
            <a:ext cx="5280787" cy="33407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2DAAEB-042B-43B7-B881-B45430E4B080}"/>
              </a:ext>
            </a:extLst>
          </p:cNvPr>
          <p:cNvSpPr txBox="1"/>
          <p:nvPr/>
        </p:nvSpPr>
        <p:spPr>
          <a:xfrm>
            <a:off x="673162" y="1921742"/>
            <a:ext cx="60944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Number of case load reported by VIAC</a:t>
            </a:r>
            <a:endParaRPr lang="en-US" sz="24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B50891D-79E4-4D2E-898B-4AD0692E929F}"/>
              </a:ext>
            </a:extLst>
          </p:cNvPr>
          <p:cNvSpPr txBox="1"/>
          <p:nvPr/>
        </p:nvSpPr>
        <p:spPr>
          <a:xfrm>
            <a:off x="6767638" y="1879303"/>
            <a:ext cx="60944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Structure of cases by area</a:t>
            </a:r>
            <a:endParaRPr lang="en-US" sz="28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E28A669-B39E-471C-80CE-00559D325CFF}"/>
              </a:ext>
            </a:extLst>
          </p:cNvPr>
          <p:cNvSpPr txBox="1"/>
          <p:nvPr/>
        </p:nvSpPr>
        <p:spPr>
          <a:xfrm>
            <a:off x="4873752" y="5929091"/>
            <a:ext cx="6858000" cy="3941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i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Source: VIAC.</a:t>
            </a:r>
            <a:endParaRPr lang="en-US" sz="20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30141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1AD5BA-3DE8-4073-A80E-5933668256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picture containing text, indoor, person, people&#10;&#10;Description automatically generated">
            <a:extLst>
              <a:ext uri="{FF2B5EF4-FFF2-40B4-BE49-F238E27FC236}">
                <a16:creationId xmlns:a16="http://schemas.microsoft.com/office/drawing/2014/main" id="{CC85DC9C-D154-4452-9DF2-05E79C752A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" y="1698911"/>
            <a:ext cx="5220673" cy="3915505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D318B87-353E-4700-96CA-B8AC372EAE0C}"/>
              </a:ext>
            </a:extLst>
          </p:cNvPr>
          <p:cNvSpPr txBox="1"/>
          <p:nvPr/>
        </p:nvSpPr>
        <p:spPr>
          <a:xfrm>
            <a:off x="944118" y="5895689"/>
            <a:ext cx="60944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Source: http://baochinhphu.vn/</a:t>
            </a:r>
          </a:p>
        </p:txBody>
      </p:sp>
      <p:pic>
        <p:nvPicPr>
          <p:cNvPr id="9" name="Picture 8" descr="A person speaking at a podium&#10;&#10;Description automatically generated with medium confidence">
            <a:extLst>
              <a:ext uri="{FF2B5EF4-FFF2-40B4-BE49-F238E27FC236}">
                <a16:creationId xmlns:a16="http://schemas.microsoft.com/office/drawing/2014/main" id="{F5F84319-66FD-4566-A5D7-FC3E933D69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584" y="1698910"/>
            <a:ext cx="5626608" cy="391550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2683C2B-C878-4FA6-A7A3-B7C3DB67809B}"/>
              </a:ext>
            </a:extLst>
          </p:cNvPr>
          <p:cNvSpPr txBox="1"/>
          <p:nvPr/>
        </p:nvSpPr>
        <p:spPr>
          <a:xfrm>
            <a:off x="6262878" y="5895687"/>
            <a:ext cx="60944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Source</a:t>
            </a:r>
            <a:r>
              <a:rPr lang="en-US" i="1">
                <a:latin typeface="Cambria" panose="02040503050406030204" pitchFamily="18" charset="0"/>
                <a:ea typeface="Cambria" panose="02040503050406030204" pitchFamily="18" charset="0"/>
              </a:rPr>
              <a:t>: VIAC.</a:t>
            </a:r>
            <a:endParaRPr lang="en-US" i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0710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CE3123-1FF0-4487-8F2A-783E134D2C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200" dirty="0"/>
              <a:t>Survey of Vietnamese business perspectives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E34968-C957-4D52-9F1B-BFD7852BA8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373 firms were surveyed: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57894E-AA65-459C-93F5-7A5FB7C31E97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479" y="2183765"/>
            <a:ext cx="3876358" cy="26454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335F4B3-11E0-47A1-9012-B27C146B7FFE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7042" y="2183766"/>
            <a:ext cx="3876358" cy="264540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72E71A4-257D-4D48-BE80-AF14B8EEB532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7604" y="2183764"/>
            <a:ext cx="3723895" cy="264540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503902C-2BAE-43F0-A099-FD18B8B14D0A}"/>
              </a:ext>
            </a:extLst>
          </p:cNvPr>
          <p:cNvSpPr txBox="1"/>
          <p:nvPr/>
        </p:nvSpPr>
        <p:spPr>
          <a:xfrm>
            <a:off x="3507360" y="5201152"/>
            <a:ext cx="6094476" cy="3941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i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Source: Authors’.</a:t>
            </a:r>
            <a:endParaRPr lang="en-US" sz="18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46233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69FE4B-E1B3-4535-949A-2D9A9F9C9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70C961-7736-4592-BDC8-1A44CA7FB9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Only 24.4% experienced disputes with either their customers or suppliers, or both.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047908-5E71-4450-9048-557E64AD5D48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2505" y="3166087"/>
            <a:ext cx="8103285" cy="31426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D53ACD1-924A-44E0-9CC8-26D7D8AA6B7A}"/>
              </a:ext>
            </a:extLst>
          </p:cNvPr>
          <p:cNvSpPr txBox="1"/>
          <p:nvPr/>
        </p:nvSpPr>
        <p:spPr>
          <a:xfrm>
            <a:off x="3829640" y="2705474"/>
            <a:ext cx="609442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i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Type of dispute experienced by firms</a:t>
            </a:r>
            <a:endParaRPr lang="en-US" sz="2400" i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8560CD-013E-40C4-9AC4-2BF52949EE61}"/>
              </a:ext>
            </a:extLst>
          </p:cNvPr>
          <p:cNvSpPr txBox="1"/>
          <p:nvPr/>
        </p:nvSpPr>
        <p:spPr>
          <a:xfrm>
            <a:off x="3761883" y="6308727"/>
            <a:ext cx="6094476" cy="3941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i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Source: Authors’.</a:t>
            </a:r>
            <a:endParaRPr lang="en-US" sz="18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9283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FB7FB3-2164-46AD-8326-B0E53B77B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CB8AD-7F6C-4353-AB62-0C130A7664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762" y="1730226"/>
            <a:ext cx="4455934" cy="4525963"/>
          </a:xfrm>
        </p:spPr>
        <p:txBody>
          <a:bodyPr/>
          <a:lstStyle/>
          <a:p>
            <a:pPr algn="l"/>
            <a:r>
              <a:rPr lang="en-US" dirty="0"/>
              <a:t>Negotiation remains the most popular method of dispute resolution</a:t>
            </a:r>
          </a:p>
          <a:p>
            <a:pPr lvl="1" algn="l"/>
            <a:r>
              <a:rPr lang="en-US" dirty="0"/>
              <a:t>Reason against arbitration/court: need specialized lawyer or in-house legal department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810AEF1-C48E-468C-BB67-44EA31DBFFA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047" y="2352301"/>
            <a:ext cx="6984555" cy="34132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DB4949A-ED15-47C4-AE89-128121554EE8}"/>
              </a:ext>
            </a:extLst>
          </p:cNvPr>
          <p:cNvSpPr txBox="1"/>
          <p:nvPr/>
        </p:nvSpPr>
        <p:spPr>
          <a:xfrm>
            <a:off x="5487924" y="5862042"/>
            <a:ext cx="6094476" cy="3941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i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Source: Authors’.</a:t>
            </a:r>
            <a:endParaRPr lang="en-US" sz="18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A0C7559-D9AC-49E1-AE22-D1DE6EE7278F}"/>
              </a:ext>
            </a:extLst>
          </p:cNvPr>
          <p:cNvSpPr txBox="1"/>
          <p:nvPr/>
        </p:nvSpPr>
        <p:spPr>
          <a:xfrm>
            <a:off x="6212265" y="1794096"/>
            <a:ext cx="55148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Method of dispute settlement (%)</a:t>
            </a:r>
            <a:endParaRPr lang="en-US" sz="2400" b="1" i="1" dirty="0"/>
          </a:p>
        </p:txBody>
      </p:sp>
    </p:spTree>
    <p:extLst>
      <p:ext uri="{BB962C8B-B14F-4D97-AF65-F5344CB8AC3E}">
        <p14:creationId xmlns:p14="http://schemas.microsoft.com/office/powerpoint/2010/main" val="21527895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391873-77B5-45B1-8252-F43A5F9F5B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E7ADA-5C82-41C3-BC9B-EC4029D329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924" y="1332795"/>
            <a:ext cx="11378152" cy="4762892"/>
          </a:xfrm>
        </p:spPr>
        <p:txBody>
          <a:bodyPr/>
          <a:lstStyle/>
          <a:p>
            <a:r>
              <a:rPr lang="en-US" dirty="0"/>
              <a:t>Time for dispute resolution varies: 45.65% need less than 1 month, 27.17%: 1-3 months; 15.22%: 3-6 months.</a:t>
            </a:r>
          </a:p>
          <a:p>
            <a:r>
              <a:rPr lang="en-US" dirty="0"/>
              <a:t>Only ¼ of the surveyed firms heard about ODR: Largely from media (~53%), social networks (42%), training/conference (30%).</a:t>
            </a:r>
          </a:p>
          <a:p>
            <a:pPr lvl="1"/>
            <a:r>
              <a:rPr lang="en-US" dirty="0"/>
              <a:t>But self-assessed knowledge: quite low.</a:t>
            </a:r>
          </a:p>
          <a:p>
            <a:pPr lvl="1"/>
            <a:r>
              <a:rPr lang="en-US" dirty="0"/>
              <a:t>More tenure </a:t>
            </a:r>
            <a:r>
              <a:rPr lang="en-US" dirty="0">
                <a:sym typeface="Wingdings" panose="05000000000000000000" pitchFamily="2" charset="2"/>
              </a:rPr>
              <a:t> more knowledge of ODR.</a:t>
            </a:r>
          </a:p>
          <a:p>
            <a:r>
              <a:rPr lang="en-US" b="1" dirty="0">
                <a:sym typeface="Wingdings" panose="05000000000000000000" pitchFamily="2" charset="2"/>
              </a:rPr>
              <a:t>Only 32.29% of surveyed firms thought ODR would be applicable in VN.</a:t>
            </a:r>
          </a:p>
          <a:p>
            <a:r>
              <a:rPr lang="en-US" dirty="0"/>
              <a:t>74% had demand for ODR training.</a:t>
            </a:r>
          </a:p>
          <a:p>
            <a:pPr lvl="1"/>
            <a:r>
              <a:rPr lang="en-US" dirty="0"/>
              <a:t>69% suggested trainings of less than 3 day.</a:t>
            </a:r>
          </a:p>
        </p:txBody>
      </p:sp>
    </p:spTree>
    <p:extLst>
      <p:ext uri="{BB962C8B-B14F-4D97-AF65-F5344CB8AC3E}">
        <p14:creationId xmlns:p14="http://schemas.microsoft.com/office/powerpoint/2010/main" val="18707606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9368E9-5378-49E5-B1C7-AC15506959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FC0685-10A4-4000-9347-F516F05F61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27633"/>
            <a:ext cx="10972800" cy="4525963"/>
          </a:xfrm>
        </p:spPr>
        <p:txBody>
          <a:bodyPr/>
          <a:lstStyle/>
          <a:p>
            <a:pPr marL="0" indent="0">
              <a:buNone/>
            </a:pPr>
            <a:r>
              <a:rPr lang="en-US" i="1" dirty="0"/>
              <a:t>This Research is conducted within the Project on “Promoting dispute resolution in e-commerce for strengthened customer protection in Viet Nam”, funded by the Australian Department for Foreign Affairs and Trade, managed by DT Global Australia Pty Ltd.</a:t>
            </a:r>
          </a:p>
          <a:p>
            <a:pPr marL="0" indent="0">
              <a:buNone/>
            </a:pPr>
            <a:endParaRPr lang="en-US" i="1" dirty="0"/>
          </a:p>
          <a:p>
            <a:pPr marL="0" indent="0">
              <a:buNone/>
            </a:pPr>
            <a:r>
              <a:rPr lang="en-US" i="1" dirty="0"/>
              <a:t>The findings are not finalized. All views and opinions are solely those of the authors.</a:t>
            </a:r>
          </a:p>
        </p:txBody>
      </p:sp>
    </p:spTree>
    <p:extLst>
      <p:ext uri="{BB962C8B-B14F-4D97-AF65-F5344CB8AC3E}">
        <p14:creationId xmlns:p14="http://schemas.microsoft.com/office/powerpoint/2010/main" val="3924979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66136F-91D7-4F93-827E-699CD6414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Recommendations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AD3DEBD-14DE-43BD-9F3C-A0ACD3AF4AC5}"/>
              </a:ext>
            </a:extLst>
          </p:cNvPr>
          <p:cNvSpPr/>
          <p:nvPr/>
        </p:nvSpPr>
        <p:spPr>
          <a:xfrm>
            <a:off x="1989056" y="1923068"/>
            <a:ext cx="8779497" cy="10746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i="1" dirty="0">
                <a:solidFill>
                  <a:schemeClr val="tx1"/>
                </a:solidFill>
              </a:rPr>
              <a:t>General recommendations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E511D56-8389-4D09-A32B-9E8482FF2A4A}"/>
              </a:ext>
            </a:extLst>
          </p:cNvPr>
          <p:cNvSpPr/>
          <p:nvPr/>
        </p:nvSpPr>
        <p:spPr>
          <a:xfrm>
            <a:off x="1989056" y="3429000"/>
            <a:ext cx="2064470" cy="1548353"/>
          </a:xfrm>
          <a:prstGeom prst="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i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Economic and legal infrastructure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13493A2-6BDE-4A4A-B9F5-3CAE1797D197}"/>
              </a:ext>
            </a:extLst>
          </p:cNvPr>
          <p:cNvSpPr/>
          <p:nvPr/>
        </p:nvSpPr>
        <p:spPr>
          <a:xfrm>
            <a:off x="4262487" y="3428999"/>
            <a:ext cx="2064470" cy="1548353"/>
          </a:xfrm>
          <a:prstGeom prst="rect">
            <a:avLst/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i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IT infrastructure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5E2E16D-4577-4F0D-AE54-81DB921EF95B}"/>
              </a:ext>
            </a:extLst>
          </p:cNvPr>
          <p:cNvSpPr/>
          <p:nvPr/>
        </p:nvSpPr>
        <p:spPr>
          <a:xfrm>
            <a:off x="6430652" y="3428998"/>
            <a:ext cx="2064470" cy="1548353"/>
          </a:xfrm>
          <a:prstGeom prst="rect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i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Human resource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BB49C8B-23BE-4D8E-8A32-B95D10734007}"/>
              </a:ext>
            </a:extLst>
          </p:cNvPr>
          <p:cNvSpPr/>
          <p:nvPr/>
        </p:nvSpPr>
        <p:spPr>
          <a:xfrm>
            <a:off x="8704083" y="3428998"/>
            <a:ext cx="2064470" cy="1548353"/>
          </a:xfrm>
          <a:prstGeom prst="rect">
            <a:avLst/>
          </a:prstGeom>
          <a:solidFill>
            <a:srgbClr val="00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i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International cooperation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FDA7B30-23B0-44AA-B4E0-5BAF038A9AF7}"/>
              </a:ext>
            </a:extLst>
          </p:cNvPr>
          <p:cNvSpPr txBox="1"/>
          <p:nvPr/>
        </p:nvSpPr>
        <p:spPr>
          <a:xfrm>
            <a:off x="4053526" y="5211551"/>
            <a:ext cx="6094476" cy="3941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i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Source: Authors’.</a:t>
            </a:r>
            <a:endParaRPr lang="en-US" sz="18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0384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29F11-EF92-46A2-B05D-BB11907D5A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15D519-6703-47F5-ABEF-01F04F6B95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417638"/>
            <a:ext cx="10972800" cy="5165724"/>
          </a:xfrm>
        </p:spPr>
        <p:txBody>
          <a:bodyPr/>
          <a:lstStyle/>
          <a:p>
            <a:pPr marL="342900" lvl="0" indent="-342900" algn="just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n-US" sz="1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Allison, J.R. (1990), Five Ways to Keep Disputes Out of Court. </a:t>
            </a:r>
            <a:r>
              <a:rPr lang="en-US" sz="1500" i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The Magazine</a:t>
            </a:r>
            <a:r>
              <a:rPr lang="en-US" sz="1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. January-February.</a:t>
            </a:r>
          </a:p>
          <a:p>
            <a:pPr marL="342900" lvl="0" indent="-342900" algn="just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n-US" sz="1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American Bar Association. </a:t>
            </a:r>
            <a:r>
              <a:rPr lang="en-US" sz="1500" u="sng" dirty="0">
                <a:solidFill>
                  <a:srgbClr val="0000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www.americanbar.org</a:t>
            </a:r>
            <a:r>
              <a:rPr lang="en-US" sz="1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 algn="just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n-US" sz="1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APEC (2019), APEC Collaborative Framework for Online Dispute Resolution.</a:t>
            </a:r>
          </a:p>
          <a:p>
            <a:pPr marL="342900" lvl="0" indent="-342900" algn="just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n-US" sz="1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Cortes, P. (2011), What Should the Ideal ODR System for E-commerce Consumers Look Like?, </a:t>
            </a:r>
            <a:r>
              <a:rPr lang="en-US" sz="1500" i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The Hidden World of Consumer ADR: Redress and </a:t>
            </a:r>
            <a:r>
              <a:rPr lang="en-US" sz="1500" i="1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Behaviour</a:t>
            </a:r>
            <a:r>
              <a:rPr lang="en-US" sz="1500" i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CSLS Oxford, 28 October 2011.</a:t>
            </a:r>
          </a:p>
          <a:p>
            <a:pPr marL="342900" lvl="0" indent="-342900" algn="just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n-US" sz="1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Google, Temasek and Bain (2020), e-SEA Economy 2020.</a:t>
            </a:r>
          </a:p>
          <a:p>
            <a:pPr marL="342900" lvl="0" indent="-342900" algn="just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n-US" sz="1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Martin, W.A.C. (2018), ADR Redress 2018: Alternative Dispute Resolution – A </a:t>
            </a:r>
            <a:r>
              <a:rPr lang="en-US" sz="15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Misnomer.Australian</a:t>
            </a:r>
            <a:r>
              <a:rPr lang="en-US" sz="1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Disputes Centre. Perth. 6 March.</a:t>
            </a:r>
          </a:p>
          <a:p>
            <a:pPr marL="342900" lvl="0" indent="-342900" algn="just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n-US" sz="1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Nguyen Phuong Linh, Dinh Hoang Anh, and Chu Thanh </a:t>
            </a:r>
            <a:r>
              <a:rPr lang="en-US" sz="15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Giang</a:t>
            </a:r>
            <a:r>
              <a:rPr lang="en-US" sz="1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(2017), Vietnam’s Recognition and Enforcement of Foreign Arbitral Awards and Preparation for EVFTA, </a:t>
            </a:r>
            <a:r>
              <a:rPr lang="en-US" sz="1500" i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Working Paper No. 18/2017</a:t>
            </a:r>
            <a:r>
              <a:rPr lang="en-US" sz="1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, World Trade Institute.</a:t>
            </a:r>
          </a:p>
          <a:p>
            <a:pPr marL="342900" lvl="0" indent="-342900" algn="just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n-US" sz="1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Nguyen Thi Hong Nhung (2017), Online Dispute Resolution – Experience for Vietnam, Papers at International Conference For Young Researchers In Economics And Business, ICYREB 2017</a:t>
            </a:r>
          </a:p>
          <a:p>
            <a:pPr marL="342900" lvl="0" indent="-342900" algn="just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n-US" sz="15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Niti</a:t>
            </a:r>
            <a:r>
              <a:rPr lang="en-US" sz="1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, A. (2020), Designing the Future of Dispute Resolution: The ODR Policy Plan for India.</a:t>
            </a:r>
          </a:p>
          <a:p>
            <a:pPr marL="342900" lvl="0" indent="-342900" algn="just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n-US" sz="1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Van den Heuvel, E. (2001), Online Dispute Resolution as a Solution to Cross-border E-disputes: An Introduction to ODR.</a:t>
            </a:r>
          </a:p>
          <a:p>
            <a:pPr marL="342900" lvl="0" indent="-342900" algn="just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n-US" sz="1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VIAC online. www.viac.vn</a:t>
            </a:r>
          </a:p>
          <a:p>
            <a:pPr marL="342900" lvl="0" indent="-342900" algn="just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n-US" sz="1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Viet Nam E-Commerce and Digital Economy Agency (2020), Viet Nam E-Commerce White Book 2020 [</a:t>
            </a:r>
            <a:r>
              <a:rPr lang="en-US" sz="15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Sách</a:t>
            </a:r>
            <a:r>
              <a:rPr lang="en-US" sz="1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trắng</a:t>
            </a:r>
            <a:r>
              <a:rPr lang="en-US" sz="1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Thương</a:t>
            </a:r>
            <a:r>
              <a:rPr lang="en-US" sz="1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mại</a:t>
            </a:r>
            <a:r>
              <a:rPr lang="en-US" sz="1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Điện</a:t>
            </a:r>
            <a:r>
              <a:rPr lang="en-US" sz="1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tử</a:t>
            </a:r>
            <a:r>
              <a:rPr lang="en-US" sz="1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2020]. In Vietnamese.</a:t>
            </a:r>
          </a:p>
          <a:p>
            <a:pPr marL="342900" lvl="0" indent="-342900" algn="just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n-US" sz="1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VMC online. www.vmc.org.vn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24646623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0EE66A-1F46-4D26-86A5-A9511F6522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D23652-ACC7-4F0B-AB01-50B8C2FBF3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2752344"/>
            <a:ext cx="10972800" cy="3373820"/>
          </a:xfrm>
        </p:spPr>
        <p:txBody>
          <a:bodyPr/>
          <a:lstStyle/>
          <a:p>
            <a:pPr marL="0" indent="0" algn="ctr">
              <a:buNone/>
            </a:pPr>
            <a:r>
              <a:rPr lang="en-US" sz="6000" b="1" i="1" dirty="0"/>
              <a:t>THANK YOU VERY MUCH!</a:t>
            </a:r>
          </a:p>
        </p:txBody>
      </p:sp>
    </p:spTree>
    <p:extLst>
      <p:ext uri="{BB962C8B-B14F-4D97-AF65-F5344CB8AC3E}">
        <p14:creationId xmlns:p14="http://schemas.microsoft.com/office/powerpoint/2010/main" val="40546888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A5A40-3F5D-4B06-91E0-2755A54C29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Backgrounds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E18308-CA6B-48B5-9C66-9C78DABE5C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APEC started discussion about promoting ODR in 2016.</a:t>
            </a:r>
          </a:p>
          <a:p>
            <a:pPr lvl="1"/>
            <a:r>
              <a:rPr lang="en-US" dirty="0"/>
              <a:t>APEC Collaborative Framework on ODR was endorsed in 2019.</a:t>
            </a:r>
          </a:p>
          <a:p>
            <a:r>
              <a:rPr lang="en-US" dirty="0"/>
              <a:t>E-commerce activities increased rapidly in Viet Nam</a:t>
            </a:r>
          </a:p>
          <a:p>
            <a:pPr lvl="1"/>
            <a:r>
              <a:rPr lang="en-US" dirty="0"/>
              <a:t>Limits to dispute resolution mechanism within e-commerce platform.</a:t>
            </a:r>
          </a:p>
          <a:p>
            <a:r>
              <a:rPr lang="en-US" dirty="0"/>
              <a:t>COVID-19 pandemic and supply chain disruptions</a:t>
            </a:r>
          </a:p>
          <a:p>
            <a:pPr lvl="1"/>
            <a:r>
              <a:rPr lang="en-US" dirty="0"/>
              <a:t>More disputes (including </a:t>
            </a:r>
            <a:r>
              <a:rPr lang="en-US" dirty="0" err="1"/>
              <a:t>crossborder</a:t>
            </a:r>
            <a:r>
              <a:rPr lang="en-US" dirty="0"/>
              <a:t>) that can not be resolved via face-to-face meetings.</a:t>
            </a:r>
          </a:p>
        </p:txBody>
      </p:sp>
    </p:spTree>
    <p:extLst>
      <p:ext uri="{BB962C8B-B14F-4D97-AF65-F5344CB8AC3E}">
        <p14:creationId xmlns:p14="http://schemas.microsoft.com/office/powerpoint/2010/main" val="27434699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BC2BF-68F3-40EF-85F3-A57C6A80D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B8D2C3-6CA1-4C71-9C25-6B83BDFCEF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/>
              <a:t>Applied for “Promoting dispute resolution in e-commerce for strengthened customer protection in Viet Nam”, but focused on ODR in general that can work for all business disputes (not just in e-commerce platforms).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B4B55EE-5E8A-4F0C-887A-A736751A91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6415" y="4370991"/>
            <a:ext cx="5576310" cy="1639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4512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3DA2BD-E825-4A14-812E-73E99FD8B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activities of Project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BD9FD67-4109-4AA4-9B2A-4E99B0AB8EE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32903310"/>
              </p:ext>
            </p:extLst>
          </p:nvPr>
        </p:nvGraphicFramePr>
        <p:xfrm>
          <a:off x="1573784" y="1122002"/>
          <a:ext cx="9044432" cy="59645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Arrow: Bent 4">
            <a:extLst>
              <a:ext uri="{FF2B5EF4-FFF2-40B4-BE49-F238E27FC236}">
                <a16:creationId xmlns:a16="http://schemas.microsoft.com/office/drawing/2014/main" id="{8A849342-46FC-4867-9C04-0842D8B65E7D}"/>
              </a:ext>
            </a:extLst>
          </p:cNvPr>
          <p:cNvSpPr/>
          <p:nvPr/>
        </p:nvSpPr>
        <p:spPr>
          <a:xfrm flipV="1">
            <a:off x="2340864" y="3346863"/>
            <a:ext cx="1005840" cy="603504"/>
          </a:xfrm>
          <a:prstGeom prst="ben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Arrow: Bent 5">
            <a:extLst>
              <a:ext uri="{FF2B5EF4-FFF2-40B4-BE49-F238E27FC236}">
                <a16:creationId xmlns:a16="http://schemas.microsoft.com/office/drawing/2014/main" id="{B204F8B3-3A1B-4C33-ABF0-C62BE433BD37}"/>
              </a:ext>
            </a:extLst>
          </p:cNvPr>
          <p:cNvSpPr/>
          <p:nvPr/>
        </p:nvSpPr>
        <p:spPr>
          <a:xfrm flipV="1">
            <a:off x="4067540" y="4196847"/>
            <a:ext cx="1005840" cy="603504"/>
          </a:xfrm>
          <a:prstGeom prst="ben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Arrow: Bent 6">
            <a:extLst>
              <a:ext uri="{FF2B5EF4-FFF2-40B4-BE49-F238E27FC236}">
                <a16:creationId xmlns:a16="http://schemas.microsoft.com/office/drawing/2014/main" id="{7ADC6F98-410F-48A5-B5E8-0BEDABA31A30}"/>
              </a:ext>
            </a:extLst>
          </p:cNvPr>
          <p:cNvSpPr/>
          <p:nvPr/>
        </p:nvSpPr>
        <p:spPr>
          <a:xfrm flipV="1">
            <a:off x="6096000" y="4979271"/>
            <a:ext cx="1005840" cy="603504"/>
          </a:xfrm>
          <a:prstGeom prst="ben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Callout: Line 7">
            <a:extLst>
              <a:ext uri="{FF2B5EF4-FFF2-40B4-BE49-F238E27FC236}">
                <a16:creationId xmlns:a16="http://schemas.microsoft.com/office/drawing/2014/main" id="{27F64FA7-5FDC-482A-9795-CB0802BB2D59}"/>
              </a:ext>
            </a:extLst>
          </p:cNvPr>
          <p:cNvSpPr/>
          <p:nvPr/>
        </p:nvSpPr>
        <p:spPr>
          <a:xfrm>
            <a:off x="5216322" y="1513414"/>
            <a:ext cx="2253163" cy="1143000"/>
          </a:xfrm>
          <a:prstGeom prst="borderCallout1">
            <a:avLst>
              <a:gd name="adj1" fmla="val 48400"/>
              <a:gd name="adj2" fmla="val -793"/>
              <a:gd name="adj3" fmla="val 164459"/>
              <a:gd name="adj4" fmla="val -34986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7030A0"/>
                </a:solidFill>
              </a:rPr>
              <a:t>Delivered jointly by CIEM, VIAC, RDO and IEC</a:t>
            </a:r>
          </a:p>
        </p:txBody>
      </p:sp>
      <p:sp>
        <p:nvSpPr>
          <p:cNvPr id="9" name="Speech Bubble: Oval 8">
            <a:extLst>
              <a:ext uri="{FF2B5EF4-FFF2-40B4-BE49-F238E27FC236}">
                <a16:creationId xmlns:a16="http://schemas.microsoft.com/office/drawing/2014/main" id="{AEC60371-BF25-4182-BAE6-1E28D6D300EA}"/>
              </a:ext>
            </a:extLst>
          </p:cNvPr>
          <p:cNvSpPr/>
          <p:nvPr/>
        </p:nvSpPr>
        <p:spPr>
          <a:xfrm>
            <a:off x="6095999" y="2867338"/>
            <a:ext cx="3293097" cy="1143000"/>
          </a:xfrm>
          <a:prstGeom prst="wedgeEllipseCallou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2060"/>
                </a:solidFill>
              </a:rPr>
              <a:t>Conducted by VIAC and RDO, supported by CIEM and IEC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D60F538-9B87-420E-963D-5E1CA3287E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4196" y="5943598"/>
            <a:ext cx="2124075" cy="639764"/>
          </a:xfrm>
        </p:spPr>
        <p:txBody>
          <a:bodyPr/>
          <a:lstStyle/>
          <a:p>
            <a:pPr marL="0" indent="0">
              <a:buNone/>
            </a:pPr>
            <a:r>
              <a:rPr lang="en-US" sz="1800" i="1" dirty="0"/>
              <a:t>Source: Authors’.</a:t>
            </a:r>
          </a:p>
        </p:txBody>
      </p:sp>
    </p:spTree>
    <p:extLst>
      <p:ext uri="{BB962C8B-B14F-4D97-AF65-F5344CB8AC3E}">
        <p14:creationId xmlns:p14="http://schemas.microsoft.com/office/powerpoint/2010/main" val="1037700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090148-7209-4CA4-B09F-73095C1C48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Research Framework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A58A4F-15DB-4AED-AAE6-E6A2F76D58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3962" y="6126164"/>
            <a:ext cx="2124075" cy="639764"/>
          </a:xfrm>
        </p:spPr>
        <p:txBody>
          <a:bodyPr/>
          <a:lstStyle/>
          <a:p>
            <a:pPr marL="0" indent="0">
              <a:buNone/>
            </a:pPr>
            <a:r>
              <a:rPr lang="en-US" sz="1800" i="1" dirty="0"/>
              <a:t>Source: Authors’.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BCC8C693-0963-4C99-B4D6-A10DCE377A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700" y="1480406"/>
            <a:ext cx="8643631" cy="4645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4467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808F8A-DAB1-48FA-8CB5-8E378EF6C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Methodology</a:t>
            </a:r>
          </a:p>
        </p:txBody>
      </p:sp>
      <p:grpSp>
        <p:nvGrpSpPr>
          <p:cNvPr id="4" name="Canvas 18">
            <a:extLst>
              <a:ext uri="{FF2B5EF4-FFF2-40B4-BE49-F238E27FC236}">
                <a16:creationId xmlns:a16="http://schemas.microsoft.com/office/drawing/2014/main" id="{BCD37DB7-631A-4AD4-9BD0-43D08F7521C3}"/>
              </a:ext>
            </a:extLst>
          </p:cNvPr>
          <p:cNvGrpSpPr/>
          <p:nvPr/>
        </p:nvGrpSpPr>
        <p:grpSpPr>
          <a:xfrm>
            <a:off x="2113112" y="1706302"/>
            <a:ext cx="8345424" cy="4151376"/>
            <a:chOff x="42079" y="-24788"/>
            <a:chExt cx="5486393" cy="2524126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4E2D76E5-A492-4BEC-8775-B295431F4E82}"/>
                </a:ext>
              </a:extLst>
            </p:cNvPr>
            <p:cNvSpPr/>
            <p:nvPr/>
          </p:nvSpPr>
          <p:spPr>
            <a:xfrm>
              <a:off x="42079" y="-24788"/>
              <a:ext cx="5486393" cy="2524126"/>
            </a:xfrm>
            <a:prstGeom prst="rect">
              <a:avLst/>
            </a:prstGeom>
            <a:solidFill>
              <a:prstClr val="white"/>
            </a:solidFill>
          </p:spPr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DA4CC4CA-929C-4B41-A4A2-BEA905433167}"/>
                </a:ext>
              </a:extLst>
            </p:cNvPr>
            <p:cNvSpPr/>
            <p:nvPr/>
          </p:nvSpPr>
          <p:spPr>
            <a:xfrm>
              <a:off x="1824820" y="647700"/>
              <a:ext cx="1741123" cy="1076325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sz="2400" i="1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Methodology</a:t>
              </a:r>
            </a:p>
          </p:txBody>
        </p:sp>
        <p:sp>
          <p:nvSpPr>
            <p:cNvPr id="7" name="Flowchart: Terminator 6">
              <a:extLst>
                <a:ext uri="{FF2B5EF4-FFF2-40B4-BE49-F238E27FC236}">
                  <a16:creationId xmlns:a16="http://schemas.microsoft.com/office/drawing/2014/main" id="{EFA13BFE-0C4C-40A5-890D-9E1A1B01D492}"/>
                </a:ext>
              </a:extLst>
            </p:cNvPr>
            <p:cNvSpPr/>
            <p:nvPr/>
          </p:nvSpPr>
          <p:spPr>
            <a:xfrm>
              <a:off x="380999" y="76200"/>
              <a:ext cx="1190624" cy="771525"/>
            </a:xfrm>
            <a:prstGeom prst="flowChartTerminator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sz="2400" b="1" i="1" dirty="0">
                  <a:solidFill>
                    <a:srgbClr val="7030A0"/>
                  </a:solidFill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Desk study</a:t>
              </a:r>
              <a:endParaRPr lang="en-US" sz="24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Flowchart: Terminator 7">
              <a:extLst>
                <a:ext uri="{FF2B5EF4-FFF2-40B4-BE49-F238E27FC236}">
                  <a16:creationId xmlns:a16="http://schemas.microsoft.com/office/drawing/2014/main" id="{66A4893F-EB06-493F-B406-7AD6F6724D5D}"/>
                </a:ext>
              </a:extLst>
            </p:cNvPr>
            <p:cNvSpPr/>
            <p:nvPr/>
          </p:nvSpPr>
          <p:spPr>
            <a:xfrm>
              <a:off x="54622" y="1551601"/>
              <a:ext cx="1517001" cy="924901"/>
            </a:xfrm>
            <a:prstGeom prst="flowChartTerminator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sz="2400" b="1" i="1">
                  <a:solidFill>
                    <a:srgbClr val="7030A0"/>
                  </a:solidFill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Consultation with stakeholders</a:t>
              </a:r>
              <a:endParaRPr lang="en-US" sz="240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Flowchart: Terminator 8">
              <a:extLst>
                <a:ext uri="{FF2B5EF4-FFF2-40B4-BE49-F238E27FC236}">
                  <a16:creationId xmlns:a16="http://schemas.microsoft.com/office/drawing/2014/main" id="{8FB5CF89-BC6D-4802-AB74-AF6A74ADE79B}"/>
                </a:ext>
              </a:extLst>
            </p:cNvPr>
            <p:cNvSpPr/>
            <p:nvPr/>
          </p:nvSpPr>
          <p:spPr>
            <a:xfrm>
              <a:off x="4075719" y="799125"/>
              <a:ext cx="1190624" cy="771525"/>
            </a:xfrm>
            <a:prstGeom prst="flowChartTerminator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sz="2400" b="1" i="1">
                  <a:solidFill>
                    <a:srgbClr val="7030A0"/>
                  </a:solidFill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Survey of MSMEs</a:t>
              </a:r>
              <a:endParaRPr lang="en-US" sz="240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Arrow: Right 9">
              <a:extLst>
                <a:ext uri="{FF2B5EF4-FFF2-40B4-BE49-F238E27FC236}">
                  <a16:creationId xmlns:a16="http://schemas.microsoft.com/office/drawing/2014/main" id="{6C2A2D2E-2B28-407E-98BA-18166973EE4E}"/>
                </a:ext>
              </a:extLst>
            </p:cNvPr>
            <p:cNvSpPr/>
            <p:nvPr/>
          </p:nvSpPr>
          <p:spPr>
            <a:xfrm rot="13251571">
              <a:off x="1581148" y="714375"/>
              <a:ext cx="238125" cy="238125"/>
            </a:xfrm>
            <a:prstGeom prst="rightArrow">
              <a:avLst/>
            </a:prstGeom>
            <a:solidFill>
              <a:srgbClr val="002060"/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ts val="600"/>
                </a:spcBef>
                <a:spcAft>
                  <a:spcPts val="600"/>
                </a:spcAft>
              </a:pPr>
              <a:endParaRPr lang="en-US" sz="2400"/>
            </a:p>
          </p:txBody>
        </p:sp>
        <p:sp>
          <p:nvSpPr>
            <p:cNvPr id="11" name="Arrow: Right 10">
              <a:extLst>
                <a:ext uri="{FF2B5EF4-FFF2-40B4-BE49-F238E27FC236}">
                  <a16:creationId xmlns:a16="http://schemas.microsoft.com/office/drawing/2014/main" id="{FC3B22FD-977C-4831-97AF-FF4D760E50D7}"/>
                </a:ext>
              </a:extLst>
            </p:cNvPr>
            <p:cNvSpPr/>
            <p:nvPr/>
          </p:nvSpPr>
          <p:spPr>
            <a:xfrm rot="8241626">
              <a:off x="1684948" y="1542076"/>
              <a:ext cx="238125" cy="238125"/>
            </a:xfrm>
            <a:prstGeom prst="rightArrow">
              <a:avLst/>
            </a:prstGeom>
            <a:solidFill>
              <a:srgbClr val="002060"/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ts val="600"/>
                </a:spcBef>
                <a:spcAft>
                  <a:spcPts val="600"/>
                </a:spcAft>
              </a:pPr>
              <a:endParaRPr lang="en-US" sz="2400"/>
            </a:p>
          </p:txBody>
        </p:sp>
        <p:sp>
          <p:nvSpPr>
            <p:cNvPr id="12" name="Arrow: Right 11">
              <a:extLst>
                <a:ext uri="{FF2B5EF4-FFF2-40B4-BE49-F238E27FC236}">
                  <a16:creationId xmlns:a16="http://schemas.microsoft.com/office/drawing/2014/main" id="{8182CDBE-2588-44FD-80B5-FA7B78F01537}"/>
                </a:ext>
              </a:extLst>
            </p:cNvPr>
            <p:cNvSpPr/>
            <p:nvPr/>
          </p:nvSpPr>
          <p:spPr>
            <a:xfrm>
              <a:off x="3637575" y="999150"/>
              <a:ext cx="238125" cy="238125"/>
            </a:xfrm>
            <a:prstGeom prst="rightArrow">
              <a:avLst/>
            </a:prstGeom>
            <a:solidFill>
              <a:srgbClr val="002060"/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ts val="600"/>
                </a:spcBef>
                <a:spcAft>
                  <a:spcPts val="600"/>
                </a:spcAft>
              </a:pPr>
              <a:endParaRPr lang="en-US" sz="2400"/>
            </a:p>
          </p:txBody>
        </p:sp>
      </p:grp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4D1FB88-1674-4936-A5FF-C5B1B28780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49085" y="5694452"/>
            <a:ext cx="2124075" cy="639764"/>
          </a:xfrm>
        </p:spPr>
        <p:txBody>
          <a:bodyPr/>
          <a:lstStyle/>
          <a:p>
            <a:pPr marL="0" indent="0">
              <a:buNone/>
            </a:pPr>
            <a:r>
              <a:rPr lang="en-US" sz="1800" i="1" dirty="0"/>
              <a:t>Source: Authors’.</a:t>
            </a:r>
          </a:p>
        </p:txBody>
      </p:sp>
    </p:spTree>
    <p:extLst>
      <p:ext uri="{BB962C8B-B14F-4D97-AF65-F5344CB8AC3E}">
        <p14:creationId xmlns:p14="http://schemas.microsoft.com/office/powerpoint/2010/main" val="771177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7A7A84-F9C4-49CF-B4CC-DF4EC87608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ODR?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BAAD95-6B3B-4D76-8B19-C0CA926F89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837175"/>
          </a:xfrm>
        </p:spPr>
        <p:txBody>
          <a:bodyPr/>
          <a:lstStyle/>
          <a:p>
            <a:r>
              <a:rPr lang="en-US" dirty="0"/>
              <a:t>Dispute resolution: process(es) that can be used to resolve disputes among parties.</a:t>
            </a:r>
          </a:p>
          <a:p>
            <a:r>
              <a:rPr lang="en-US" dirty="0"/>
              <a:t>Alternative dispute resolution (ADR): Alternative ~ “outside court”</a:t>
            </a:r>
          </a:p>
          <a:p>
            <a:pPr lvl="1"/>
            <a:r>
              <a:rPr lang="en-US" dirty="0"/>
              <a:t>Negotiation;</a:t>
            </a:r>
          </a:p>
          <a:p>
            <a:pPr lvl="1"/>
            <a:r>
              <a:rPr lang="en-US" dirty="0"/>
              <a:t>Mediation;</a:t>
            </a:r>
          </a:p>
          <a:p>
            <a:pPr lvl="1"/>
            <a:r>
              <a:rPr lang="en-US" dirty="0"/>
              <a:t>Arbitration.</a:t>
            </a:r>
          </a:p>
          <a:p>
            <a:r>
              <a:rPr lang="en-US" dirty="0"/>
              <a:t>Online dispute resolution: ADR with the use of online platform.</a:t>
            </a:r>
          </a:p>
          <a:p>
            <a:pPr lvl="1"/>
            <a:r>
              <a:rPr lang="en-US" dirty="0"/>
              <a:t>ODR in general vs. dispute settlement mechanism within e-commerce platform.</a:t>
            </a:r>
          </a:p>
        </p:txBody>
      </p:sp>
    </p:spTree>
    <p:extLst>
      <p:ext uri="{BB962C8B-B14F-4D97-AF65-F5344CB8AC3E}">
        <p14:creationId xmlns:p14="http://schemas.microsoft.com/office/powerpoint/2010/main" val="36615520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4969F5-CE61-41E9-B7A8-9D0207481A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D403A2-E8D0-42AC-87E9-072636567E30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8468" y="1837950"/>
            <a:ext cx="8234933" cy="4498209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3301C8B-C9C0-4902-A30B-19D1FB245808}"/>
              </a:ext>
            </a:extLst>
          </p:cNvPr>
          <p:cNvSpPr txBox="1"/>
          <p:nvPr/>
        </p:nvSpPr>
        <p:spPr>
          <a:xfrm>
            <a:off x="3139440" y="1376285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 illustration of ODR process</a:t>
            </a:r>
            <a:endParaRPr lang="en-US" sz="24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7DE9E5-36B7-447D-96EE-F7B58578DD8B}"/>
              </a:ext>
            </a:extLst>
          </p:cNvPr>
          <p:cNvSpPr txBox="1"/>
          <p:nvPr/>
        </p:nvSpPr>
        <p:spPr>
          <a:xfrm>
            <a:off x="2498598" y="6336159"/>
            <a:ext cx="6094476" cy="3941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i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Source: Authors’ compilations.</a:t>
            </a:r>
            <a:endParaRPr lang="en-US" sz="18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90376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 13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99CC00"/>
      </a:accent1>
      <a:accent2>
        <a:srgbClr val="CCCC00"/>
      </a:accent2>
      <a:accent3>
        <a:srgbClr val="FFFFFF"/>
      </a:accent3>
      <a:accent4>
        <a:srgbClr val="000000"/>
      </a:accent4>
      <a:accent5>
        <a:srgbClr val="CAE2AA"/>
      </a:accent5>
      <a:accent6>
        <a:srgbClr val="B9B900"/>
      </a:accent6>
      <a:hlink>
        <a:srgbClr val="FF9933"/>
      </a:hlink>
      <a:folHlink>
        <a:srgbClr val="5F5F5F"/>
      </a:folHlink>
    </a:clrScheme>
    <a:fontScheme name="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3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99CC00"/>
        </a:accent1>
        <a:accent2>
          <a:srgbClr val="CC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00"/>
        </a:accent6>
        <a:hlink>
          <a:srgbClr val="FF9933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BusinessProcess_co_33_print_CrystalGraphics.com_PowerPoint_Templates_gngx</Template>
  <TotalTime>124</TotalTime>
  <Words>902</Words>
  <Application>Microsoft Office PowerPoint</Application>
  <PresentationFormat>Widescreen</PresentationFormat>
  <Paragraphs>102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Cambria</vt:lpstr>
      <vt:lpstr>Wingdings</vt:lpstr>
      <vt:lpstr>Office Theme</vt:lpstr>
      <vt:lpstr>Promoting ODR in e-commerce for strengthened customer protection in Viet Nam</vt:lpstr>
      <vt:lpstr>PowerPoint Presentation</vt:lpstr>
      <vt:lpstr>Backgrounds</vt:lpstr>
      <vt:lpstr>PowerPoint Presentation</vt:lpstr>
      <vt:lpstr>Key activities of Project</vt:lpstr>
      <vt:lpstr>Research Framework</vt:lpstr>
      <vt:lpstr>Methodology</vt:lpstr>
      <vt:lpstr>What is ODR?</vt:lpstr>
      <vt:lpstr>PowerPoint Presentation</vt:lpstr>
      <vt:lpstr>Advantages of ODR</vt:lpstr>
      <vt:lpstr>Disadvantages of ODR</vt:lpstr>
      <vt:lpstr>Requirements for ODR application</vt:lpstr>
      <vt:lpstr>Viet Nam’s Enforcing contracts</vt:lpstr>
      <vt:lpstr>PowerPoint Presentation</vt:lpstr>
      <vt:lpstr>PowerPoint Presentation</vt:lpstr>
      <vt:lpstr>Survey of Vietnamese business perspectives</vt:lpstr>
      <vt:lpstr>PowerPoint Presentation</vt:lpstr>
      <vt:lpstr>PowerPoint Presentation</vt:lpstr>
      <vt:lpstr>PowerPoint Presentation</vt:lpstr>
      <vt:lpstr>Recommendations</vt:lpstr>
      <vt:lpstr>References</vt:lpstr>
      <vt:lpstr>PowerPoint Presentation</vt:lpstr>
    </vt:vector>
  </TitlesOfParts>
  <Company>kjkhj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Anh Duong Nguyen</dc:creator>
  <cp:lastModifiedBy>Anh Duong Nguyen</cp:lastModifiedBy>
  <cp:revision>30</cp:revision>
  <dcterms:created xsi:type="dcterms:W3CDTF">2021-04-25T01:51:37Z</dcterms:created>
  <dcterms:modified xsi:type="dcterms:W3CDTF">2021-04-25T14:06:48Z</dcterms:modified>
</cp:coreProperties>
</file>