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95" r:id="rId3"/>
    <p:sldId id="283" r:id="rId4"/>
    <p:sldId id="286" r:id="rId5"/>
    <p:sldId id="302" r:id="rId6"/>
    <p:sldId id="287" r:id="rId7"/>
    <p:sldId id="301" r:id="rId8"/>
    <p:sldId id="296" r:id="rId9"/>
    <p:sldId id="299" r:id="rId10"/>
    <p:sldId id="297" r:id="rId11"/>
    <p:sldId id="298" r:id="rId12"/>
    <p:sldId id="300" r:id="rId13"/>
    <p:sldId id="281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226600"/>
    <a:srgbClr val="FF520D"/>
    <a:srgbClr val="FA6512"/>
    <a:srgbClr val="EF6A4F"/>
    <a:srgbClr val="F18C27"/>
    <a:srgbClr val="F07C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94686"/>
  </p:normalViewPr>
  <p:slideViewPr>
    <p:cSldViewPr>
      <p:cViewPr varScale="1">
        <p:scale>
          <a:sx n="99" d="100"/>
          <a:sy n="99" d="100"/>
        </p:scale>
        <p:origin x="186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1431C6-6045-4353-8005-B54AC75DEC02}" type="datetimeFigureOut">
              <a:rPr lang="en-US" smtClean="0"/>
              <a:pPr/>
              <a:t>5/3/2021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04A2AD-344B-4BF3-B0C7-8FF1A0128EC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943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k52MC2EQX9o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Chạy</a:t>
            </a:r>
            <a:r>
              <a:rPr lang="en-US" baseline="0"/>
              <a:t> video: </a:t>
            </a:r>
            <a:r>
              <a:rPr lang="en-US">
                <a:hlinkClick r:id="rId3"/>
              </a:rPr>
              <a:t>https://www.youtube.com/watch?v=k52MC2EQX9o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04A2AD-344B-4BF3-B0C7-8FF1A0128EC4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9482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53D9C2-0C99-43EA-9118-0C034231C743}" type="slidenum">
              <a:rPr lang="ko-KR" altLang="en-US" smtClean="0"/>
              <a:pPr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21771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04A2AD-344B-4BF3-B0C7-8FF1A0128EC4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3751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53D9C2-0C99-43EA-9118-0C034231C743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22957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53D9C2-0C99-43EA-9118-0C034231C743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74725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* 45% DN </a:t>
            </a:r>
            <a:r>
              <a:rPr lang="en-US" altLang="ko-KR" dirty="0" err="1"/>
              <a:t>đánh</a:t>
            </a:r>
            <a:r>
              <a:rPr lang="en-US" altLang="ko-KR" baseline="0" dirty="0"/>
              <a:t> </a:t>
            </a:r>
            <a:r>
              <a:rPr lang="en-US" altLang="ko-KR" baseline="0" dirty="0" err="1"/>
              <a:t>giá</a:t>
            </a:r>
            <a:r>
              <a:rPr lang="en-US" altLang="ko-KR" baseline="0" dirty="0"/>
              <a:t> </a:t>
            </a:r>
            <a:r>
              <a:rPr lang="en-US" altLang="ko-KR" baseline="0" dirty="0" err="1"/>
              <a:t>sử</a:t>
            </a:r>
            <a:r>
              <a:rPr lang="en-US" altLang="ko-KR" baseline="0" dirty="0"/>
              <a:t> </a:t>
            </a:r>
            <a:r>
              <a:rPr lang="en-US" altLang="ko-KR" baseline="0" dirty="0" err="1"/>
              <a:t>dụng</a:t>
            </a:r>
            <a:r>
              <a:rPr lang="en-US" altLang="ko-KR" baseline="0" dirty="0"/>
              <a:t> </a:t>
            </a:r>
            <a:r>
              <a:rPr lang="en-US" altLang="ko-KR" baseline="0" dirty="0" err="1"/>
              <a:t>mạng</a:t>
            </a:r>
            <a:r>
              <a:rPr lang="en-US" altLang="ko-KR" baseline="0" dirty="0"/>
              <a:t> </a:t>
            </a:r>
            <a:r>
              <a:rPr lang="en-US" altLang="ko-KR" baseline="0" dirty="0" err="1"/>
              <a:t>xã</a:t>
            </a:r>
            <a:r>
              <a:rPr lang="en-US" altLang="ko-KR" baseline="0" dirty="0"/>
              <a:t> </a:t>
            </a:r>
            <a:r>
              <a:rPr lang="en-US" altLang="ko-KR" baseline="0" dirty="0" err="1"/>
              <a:t>hội</a:t>
            </a:r>
            <a:r>
              <a:rPr lang="en-US" altLang="ko-KR" baseline="0" dirty="0"/>
              <a:t> </a:t>
            </a:r>
            <a:r>
              <a:rPr lang="en-US" altLang="ko-KR" baseline="0" dirty="0" err="1"/>
              <a:t>đạt</a:t>
            </a:r>
            <a:r>
              <a:rPr lang="en-US" altLang="ko-KR" baseline="0" dirty="0"/>
              <a:t> </a:t>
            </a:r>
            <a:r>
              <a:rPr lang="en-US" altLang="ko-KR" baseline="0" dirty="0" err="1"/>
              <a:t>hiệu</a:t>
            </a:r>
            <a:r>
              <a:rPr lang="en-US" altLang="ko-KR" baseline="0" dirty="0"/>
              <a:t> </a:t>
            </a:r>
            <a:r>
              <a:rPr lang="en-US" altLang="ko-KR" baseline="0" dirty="0" err="1"/>
              <a:t>quả</a:t>
            </a:r>
            <a:r>
              <a:rPr lang="en-US" altLang="ko-KR" baseline="0" dirty="0"/>
              <a:t> </a:t>
            </a:r>
            <a:r>
              <a:rPr lang="en-US" altLang="ko-KR" baseline="0" dirty="0" err="1"/>
              <a:t>cao</a:t>
            </a:r>
            <a:r>
              <a:rPr lang="en-US" altLang="ko-KR" baseline="0" dirty="0"/>
              <a:t>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53D9C2-0C99-43EA-9118-0C034231C743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22957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* 45% DN </a:t>
            </a:r>
            <a:r>
              <a:rPr lang="en-US" altLang="ko-KR" dirty="0" err="1"/>
              <a:t>đánh</a:t>
            </a:r>
            <a:r>
              <a:rPr lang="en-US" altLang="ko-KR" baseline="0" dirty="0"/>
              <a:t> </a:t>
            </a:r>
            <a:r>
              <a:rPr lang="en-US" altLang="ko-KR" baseline="0" dirty="0" err="1"/>
              <a:t>giá</a:t>
            </a:r>
            <a:r>
              <a:rPr lang="en-US" altLang="ko-KR" baseline="0" dirty="0"/>
              <a:t> </a:t>
            </a:r>
            <a:r>
              <a:rPr lang="en-US" altLang="ko-KR" baseline="0" dirty="0" err="1"/>
              <a:t>sử</a:t>
            </a:r>
            <a:r>
              <a:rPr lang="en-US" altLang="ko-KR" baseline="0" dirty="0"/>
              <a:t> </a:t>
            </a:r>
            <a:r>
              <a:rPr lang="en-US" altLang="ko-KR" baseline="0" dirty="0" err="1"/>
              <a:t>dụng</a:t>
            </a:r>
            <a:r>
              <a:rPr lang="en-US" altLang="ko-KR" baseline="0" dirty="0"/>
              <a:t> </a:t>
            </a:r>
            <a:r>
              <a:rPr lang="en-US" altLang="ko-KR" baseline="0" dirty="0" err="1"/>
              <a:t>mạng</a:t>
            </a:r>
            <a:r>
              <a:rPr lang="en-US" altLang="ko-KR" baseline="0" dirty="0"/>
              <a:t> </a:t>
            </a:r>
            <a:r>
              <a:rPr lang="en-US" altLang="ko-KR" baseline="0" dirty="0" err="1"/>
              <a:t>xã</a:t>
            </a:r>
            <a:r>
              <a:rPr lang="en-US" altLang="ko-KR" baseline="0" dirty="0"/>
              <a:t> </a:t>
            </a:r>
            <a:r>
              <a:rPr lang="en-US" altLang="ko-KR" baseline="0" dirty="0" err="1"/>
              <a:t>hội</a:t>
            </a:r>
            <a:r>
              <a:rPr lang="en-US" altLang="ko-KR" baseline="0" dirty="0"/>
              <a:t> </a:t>
            </a:r>
            <a:r>
              <a:rPr lang="en-US" altLang="ko-KR" baseline="0" dirty="0" err="1"/>
              <a:t>đạt</a:t>
            </a:r>
            <a:r>
              <a:rPr lang="en-US" altLang="ko-KR" baseline="0" dirty="0"/>
              <a:t> </a:t>
            </a:r>
            <a:r>
              <a:rPr lang="en-US" altLang="ko-KR" baseline="0" dirty="0" err="1"/>
              <a:t>hiệu</a:t>
            </a:r>
            <a:r>
              <a:rPr lang="en-US" altLang="ko-KR" baseline="0" dirty="0"/>
              <a:t> </a:t>
            </a:r>
            <a:r>
              <a:rPr lang="en-US" altLang="ko-KR" baseline="0" dirty="0" err="1"/>
              <a:t>quả</a:t>
            </a:r>
            <a:r>
              <a:rPr lang="en-US" altLang="ko-KR" baseline="0" dirty="0"/>
              <a:t> </a:t>
            </a:r>
            <a:r>
              <a:rPr lang="en-US" altLang="ko-KR" baseline="0" dirty="0" err="1"/>
              <a:t>cao</a:t>
            </a:r>
            <a:r>
              <a:rPr lang="en-US" altLang="ko-KR" baseline="0" dirty="0"/>
              <a:t>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53D9C2-0C99-43EA-9118-0C034231C743}" type="slidenum">
              <a:rPr lang="ko-KR" altLang="en-US" smtClean="0"/>
              <a:pPr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35219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53D9C2-0C99-43EA-9118-0C034231C743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18032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53D9C2-0C99-43EA-9118-0C034231C743}" type="slidenum">
              <a:rPr lang="ko-KR" altLang="en-US" smtClean="0"/>
              <a:pPr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22790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53D9C2-0C99-43EA-9118-0C034231C743}" type="slidenum">
              <a:rPr lang="ko-KR" altLang="en-US" smtClean="0"/>
              <a:pPr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72657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53D9C2-0C99-43EA-9118-0C034231C743}" type="slidenum">
              <a:rPr lang="ko-KR" altLang="en-US" smtClean="0"/>
              <a:pPr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71034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22A7D-72BE-45FB-8D33-79D7BF1F1A2C}" type="datetimeFigureOut">
              <a:rPr lang="en-US" smtClean="0"/>
              <a:pPr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89D71-70E9-43A0-932A-C9FBD418740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22A7D-72BE-45FB-8D33-79D7BF1F1A2C}" type="datetimeFigureOut">
              <a:rPr lang="en-US" smtClean="0"/>
              <a:pPr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89D71-70E9-43A0-932A-C9FBD418740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22A7D-72BE-45FB-8D33-79D7BF1F1A2C}" type="datetimeFigureOut">
              <a:rPr lang="en-US" smtClean="0"/>
              <a:pPr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89D71-70E9-43A0-932A-C9FBD418740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22A7D-72BE-45FB-8D33-79D7BF1F1A2C}" type="datetimeFigureOut">
              <a:rPr lang="en-US" smtClean="0"/>
              <a:pPr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89D71-70E9-43A0-932A-C9FBD418740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22A7D-72BE-45FB-8D33-79D7BF1F1A2C}" type="datetimeFigureOut">
              <a:rPr lang="en-US" smtClean="0"/>
              <a:pPr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89D71-70E9-43A0-932A-C9FBD418740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22A7D-72BE-45FB-8D33-79D7BF1F1A2C}" type="datetimeFigureOut">
              <a:rPr lang="en-US" smtClean="0"/>
              <a:pPr/>
              <a:t>5/3/2021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89D71-70E9-43A0-932A-C9FBD418740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22A7D-72BE-45FB-8D33-79D7BF1F1A2C}" type="datetimeFigureOut">
              <a:rPr lang="en-US" smtClean="0"/>
              <a:pPr/>
              <a:t>5/3/2021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89D71-70E9-43A0-932A-C9FBD418740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22A7D-72BE-45FB-8D33-79D7BF1F1A2C}" type="datetimeFigureOut">
              <a:rPr lang="en-US" smtClean="0"/>
              <a:pPr/>
              <a:t>5/3/2021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89D71-70E9-43A0-932A-C9FBD418740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22A7D-72BE-45FB-8D33-79D7BF1F1A2C}" type="datetimeFigureOut">
              <a:rPr lang="en-US" smtClean="0"/>
              <a:pPr/>
              <a:t>5/3/2021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89D71-70E9-43A0-932A-C9FBD418740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22A7D-72BE-45FB-8D33-79D7BF1F1A2C}" type="datetimeFigureOut">
              <a:rPr lang="en-US" smtClean="0"/>
              <a:pPr/>
              <a:t>5/3/2021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89D71-70E9-43A0-932A-C9FBD418740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22A7D-72BE-45FB-8D33-79D7BF1F1A2C}" type="datetimeFigureOut">
              <a:rPr lang="en-US" smtClean="0"/>
              <a:pPr/>
              <a:t>5/3/2021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89D71-70E9-43A0-932A-C9FBD418740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8000"/>
            <a:lum/>
          </a:blip>
          <a:srcRect/>
          <a:stretch>
            <a:fillRect t="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922A7D-72BE-45FB-8D33-79D7BF1F1A2C}" type="datetimeFigureOut">
              <a:rPr lang="en-US" smtClean="0"/>
              <a:pPr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389D71-70E9-43A0-932A-C9FBD418740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1593" y="2091527"/>
            <a:ext cx="8200813" cy="1470025"/>
          </a:xfr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E-COMMERCE COOPERATION IN ASEAN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836612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6858000" y="6477000"/>
            <a:ext cx="723900" cy="381000"/>
            <a:chOff x="6858000" y="6477000"/>
            <a:chExt cx="723900" cy="381000"/>
          </a:xfrm>
          <a:solidFill>
            <a:srgbClr val="0070C0"/>
          </a:solidFill>
        </p:grpSpPr>
        <p:sp>
          <p:nvSpPr>
            <p:cNvPr id="6" name="Chevron 5"/>
            <p:cNvSpPr/>
            <p:nvPr/>
          </p:nvSpPr>
          <p:spPr>
            <a:xfrm>
              <a:off x="6858000" y="6477000"/>
              <a:ext cx="381000" cy="381000"/>
            </a:xfrm>
            <a:prstGeom prst="chevron">
              <a:avLst/>
            </a:prstGeom>
            <a:solidFill>
              <a:srgbClr val="F18C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0" name="Chevron 9"/>
            <p:cNvSpPr/>
            <p:nvPr/>
          </p:nvSpPr>
          <p:spPr>
            <a:xfrm>
              <a:off x="7200900" y="6477000"/>
              <a:ext cx="381000" cy="38100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 rot="10800000">
            <a:off x="4013867" y="838201"/>
            <a:ext cx="5130133" cy="192093"/>
            <a:chOff x="0" y="6477000"/>
            <a:chExt cx="7581900" cy="381000"/>
          </a:xfrm>
          <a:solidFill>
            <a:srgbClr val="0070C0"/>
          </a:solidFill>
        </p:grpSpPr>
        <p:sp>
          <p:nvSpPr>
            <p:cNvPr id="18" name="Pentagon 17"/>
            <p:cNvSpPr/>
            <p:nvPr/>
          </p:nvSpPr>
          <p:spPr>
            <a:xfrm>
              <a:off x="0" y="6477000"/>
              <a:ext cx="6858000" cy="381000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600" dirty="0"/>
                <a:t> </a:t>
              </a:r>
            </a:p>
          </p:txBody>
        </p:sp>
        <p:sp>
          <p:nvSpPr>
            <p:cNvPr id="19" name="Chevron 18"/>
            <p:cNvSpPr/>
            <p:nvPr/>
          </p:nvSpPr>
          <p:spPr>
            <a:xfrm>
              <a:off x="6858000" y="6477000"/>
              <a:ext cx="381000" cy="381000"/>
            </a:xfrm>
            <a:prstGeom prst="chevron">
              <a:avLst/>
            </a:prstGeom>
            <a:solidFill>
              <a:srgbClr val="F18C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0" name="Chevron 19"/>
            <p:cNvSpPr/>
            <p:nvPr/>
          </p:nvSpPr>
          <p:spPr>
            <a:xfrm>
              <a:off x="7200900" y="6477000"/>
              <a:ext cx="381000" cy="38100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Pentagon 3"/>
          <p:cNvSpPr/>
          <p:nvPr/>
        </p:nvSpPr>
        <p:spPr>
          <a:xfrm>
            <a:off x="0" y="6477000"/>
            <a:ext cx="6823839" cy="381000"/>
          </a:xfrm>
          <a:prstGeom prst="homePlat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E-COMMERCE AND DIGITAL ECONOMY AGENCY</a:t>
            </a:r>
          </a:p>
        </p:txBody>
      </p:sp>
      <p:pic>
        <p:nvPicPr>
          <p:cNvPr id="1026" name="Picture 2" descr="D:\CV\2018\CV voi c Hang\logo cuc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66694"/>
            <a:ext cx="1295402" cy="86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1066800" y="3429000"/>
            <a:ext cx="3363759" cy="342363"/>
          </a:xfrm>
          <a:prstGeom prst="rect">
            <a:avLst/>
          </a:prstGeom>
        </p:spPr>
        <p:txBody>
          <a:bodyPr wrap="square" lIns="95212" tIns="47606" rIns="95212" bIns="47606">
            <a:spAutoFit/>
          </a:bodyPr>
          <a:lstStyle/>
          <a:p>
            <a:pPr algn="ctr"/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Source: </a:t>
            </a:r>
            <a:r>
              <a:rPr lang="en-US" sz="1600" dirty="0" err="1">
                <a:latin typeface="Cambria" panose="02040503050406030204" pitchFamily="18" charset="0"/>
                <a:ea typeface="Cambria" panose="02040503050406030204" pitchFamily="18" charset="0"/>
              </a:rPr>
              <a:t>iDea</a:t>
            </a:r>
            <a:endParaRPr lang="en-US" sz="16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6" name="Title 1"/>
          <p:cNvSpPr txBox="1">
            <a:spLocks/>
          </p:cNvSpPr>
          <p:nvPr/>
        </p:nvSpPr>
        <p:spPr>
          <a:xfrm>
            <a:off x="-76200" y="274638"/>
            <a:ext cx="9296400" cy="487362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36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E-COMMERCE COOPERATION IN ASEAN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j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7ABAA97-B2C9-204F-9B22-9724D7428BCC}"/>
              </a:ext>
            </a:extLst>
          </p:cNvPr>
          <p:cNvSpPr/>
          <p:nvPr/>
        </p:nvSpPr>
        <p:spPr>
          <a:xfrm>
            <a:off x="457200" y="1220657"/>
            <a:ext cx="82296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Cambria" panose="02040503050406030204" pitchFamily="18" charset="0"/>
                <a:ea typeface="Cambria" panose="02040503050406030204" pitchFamily="18" charset="0"/>
              </a:rPr>
              <a:t>ASEAN Working </a:t>
            </a:r>
            <a:r>
              <a:rPr lang="en-US" sz="2400" b="1" dirty="0" err="1">
                <a:latin typeface="Cambria" panose="02040503050406030204" pitchFamily="18" charset="0"/>
                <a:ea typeface="Cambria" panose="02040503050406030204" pitchFamily="18" charset="0"/>
              </a:rPr>
              <a:t>Programme</a:t>
            </a:r>
            <a:r>
              <a:rPr lang="en-US" sz="2400" b="1" dirty="0">
                <a:latin typeface="Cambria" panose="02040503050406030204" pitchFamily="18" charset="0"/>
                <a:ea typeface="Cambria" panose="02040503050406030204" pitchFamily="18" charset="0"/>
              </a:rPr>
              <a:t> on e-commerce, 2017-2025</a:t>
            </a:r>
          </a:p>
          <a:p>
            <a:endParaRPr lang="vi-VN" sz="2400" b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vi-VN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ASEAN members are discussing initiatives to implement e-commerce in 2020 – 2025.</a:t>
            </a:r>
            <a:endParaRPr lang="en-US" b="0" i="0" dirty="0">
              <a:solidFill>
                <a:srgbClr val="455F7C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51760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1"/>
          <p:cNvSpPr txBox="1">
            <a:spLocks/>
          </p:cNvSpPr>
          <p:nvPr/>
        </p:nvSpPr>
        <p:spPr>
          <a:xfrm>
            <a:off x="26254" y="198438"/>
            <a:ext cx="9136796" cy="487362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32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ONLINE DISPUTE RESOLUTION IN ASEAN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j-cs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CF35280-F440-634B-BC17-78A116C2C4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600200"/>
            <a:ext cx="8479007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200" b="1" dirty="0">
                <a:latin typeface="Cambria" panose="02040503050406030204" pitchFamily="18" charset="0"/>
                <a:ea typeface="Cambria" panose="02040503050406030204" pitchFamily="18" charset="0"/>
              </a:rPr>
              <a:t>ASEAN Committee on Consumer Protection</a:t>
            </a:r>
            <a:endParaRPr lang="vi-VN" sz="2200" b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buFontTx/>
              <a:buChar char="-"/>
            </a:pPr>
            <a:r>
              <a:rPr lang="en-US" sz="2200" b="1" dirty="0">
                <a:latin typeface="Cambria" panose="02040503050406030204" pitchFamily="18" charset="0"/>
                <a:ea typeface="Cambria" panose="02040503050406030204" pitchFamily="18" charset="0"/>
              </a:rPr>
              <a:t>ASEAN Strategic Action Plan for Consumer Protection for 2016-2025 </a:t>
            </a:r>
            <a:r>
              <a:rPr lang="vi-VN" sz="2200" b="1" dirty="0">
                <a:latin typeface="Cambria" panose="02040503050406030204" pitchFamily="18" charset="0"/>
                <a:ea typeface="Cambria" panose="02040503050406030204" pitchFamily="18" charset="0"/>
              </a:rPr>
              <a:t>(ASAPCP):</a:t>
            </a:r>
            <a:r>
              <a:rPr lang="en-US" sz="22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>
                <a:latin typeface="Cambria" panose="02040503050406030204" pitchFamily="18" charset="0"/>
                <a:ea typeface="Cambria" panose="02040503050406030204" pitchFamily="18" charset="0"/>
              </a:rPr>
              <a:t>aims to create comprehensive and well-functioning national and regional consumer protection systems enforced through effective legislation, effective compensation and public awareness outreach.</a:t>
            </a:r>
            <a:endParaRPr lang="x-none" sz="2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buFontTx/>
              <a:buChar char="-"/>
            </a:pPr>
            <a:r>
              <a:rPr lang="en-US" sz="2200" dirty="0">
                <a:latin typeface="Cambria" panose="02040503050406030204" pitchFamily="18" charset="0"/>
                <a:ea typeface="Cambria" panose="02040503050406030204" pitchFamily="18" charset="0"/>
              </a:rPr>
              <a:t>For example</a:t>
            </a:r>
            <a:r>
              <a:rPr lang="x-none" sz="2200" dirty="0"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r>
              <a:rPr lang="en-US" sz="2200" dirty="0">
                <a:latin typeface="Cambria" panose="02040503050406030204" pitchFamily="18" charset="0"/>
                <a:ea typeface="Cambria" panose="02040503050406030204" pitchFamily="18" charset="0"/>
              </a:rPr>
              <a:t>Developing general guidelines on Alternative Dispute Resolution;</a:t>
            </a:r>
          </a:p>
          <a:p>
            <a:r>
              <a:rPr lang="en-US" sz="2200" dirty="0">
                <a:latin typeface="Cambria" panose="02040503050406030204" pitchFamily="18" charset="0"/>
                <a:ea typeface="Cambria" panose="02040503050406030204" pitchFamily="18" charset="0"/>
              </a:rPr>
              <a:t>Setting up a National Online Dispute Resolution (ODR) system;</a:t>
            </a:r>
          </a:p>
          <a:p>
            <a:r>
              <a:rPr lang="en-US" sz="2200" dirty="0">
                <a:latin typeface="Cambria" panose="02040503050406030204" pitchFamily="18" charset="0"/>
                <a:ea typeface="Cambria" panose="02040503050406030204" pitchFamily="18" charset="0"/>
              </a:rPr>
              <a:t>Developing ASEAN ODR network ...</a:t>
            </a:r>
            <a:endParaRPr lang="vi-VN" sz="22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3571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1"/>
          <p:cNvSpPr txBox="1">
            <a:spLocks/>
          </p:cNvSpPr>
          <p:nvPr/>
        </p:nvSpPr>
        <p:spPr>
          <a:xfrm>
            <a:off x="263236" y="178024"/>
            <a:ext cx="8915400" cy="487362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32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ONLINE DISPUTE RESOLUTION IN ASEAN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j-cs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CF35280-F440-634B-BC17-78A116C2C4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2507" y="1855496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200" b="1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ASEAN Committee on Consumer Protection</a:t>
            </a:r>
          </a:p>
          <a:p>
            <a:pPr marL="0" indent="0">
              <a:buNone/>
            </a:pPr>
            <a:endParaRPr lang="vi-VN" sz="2200" b="1" dirty="0"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2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ASEAN Guidelines on Cross Border B2C Dispute Resolution</a:t>
            </a:r>
          </a:p>
          <a:p>
            <a:pPr marL="0" indent="0">
              <a:buNone/>
            </a:pPr>
            <a:endParaRPr lang="en-US" sz="2200" dirty="0"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2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Guiding and facilitating initiatives and resolution of disputes between consumers and businesses across all jurisdictions in the ASEAN</a:t>
            </a:r>
          </a:p>
        </p:txBody>
      </p:sp>
    </p:spTree>
    <p:extLst>
      <p:ext uri="{BB962C8B-B14F-4D97-AF65-F5344CB8AC3E}">
        <p14:creationId xmlns:p14="http://schemas.microsoft.com/office/powerpoint/2010/main" val="31096202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0" y="836612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4038600" y="3782943"/>
            <a:ext cx="5105400" cy="990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E-COMMERCE AND DIGITAL ECONOMY AGENCY</a:t>
            </a:r>
          </a:p>
          <a:p>
            <a:pPr algn="ctr"/>
            <a:r>
              <a:rPr lang="en-US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25 Ngo Quyen, </a:t>
            </a:r>
            <a:r>
              <a:rPr lang="en-US" sz="14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Hoan</a:t>
            </a:r>
            <a:r>
              <a:rPr lang="en-US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Kiem, Hanoi</a:t>
            </a:r>
          </a:p>
          <a:p>
            <a:pPr algn="ctr"/>
            <a:r>
              <a:rPr lang="en-US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www.idea.gov.vn</a:t>
            </a: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1958975"/>
            <a:ext cx="7772400" cy="1470025"/>
          </a:xfrm>
        </p:spPr>
        <p:txBody>
          <a:bodyPr>
            <a:normAutofit/>
          </a:bodyPr>
          <a:lstStyle/>
          <a:p>
            <a:r>
              <a:rPr lang="en-US" sz="5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THANK YOU!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457200" y="1371600"/>
            <a:ext cx="8458200" cy="4754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br>
              <a:rPr lang="vi-VN" altLang="en-US" sz="26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endParaRPr lang="en-US" altLang="en-US" sz="26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55556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645" y="-104894"/>
            <a:ext cx="8976979" cy="1060391"/>
          </a:xfrm>
        </p:spPr>
        <p:txBody>
          <a:bodyPr>
            <a:noAutofit/>
          </a:bodyPr>
          <a:lstStyle/>
          <a:p>
            <a:r>
              <a:rPr lang="en-US" sz="35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E-COMMERCE PERFORMANCE IN ASEAN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C627EF8-3772-2C4D-A67B-4C3172AC57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724" y="1637445"/>
            <a:ext cx="7259755" cy="4458103"/>
          </a:xfrm>
        </p:spPr>
      </p:pic>
      <p:cxnSp>
        <p:nvCxnSpPr>
          <p:cNvPr id="7" name="Straight Connector 6"/>
          <p:cNvCxnSpPr>
            <a:cxnSpLocks/>
          </p:cNvCxnSpPr>
          <p:nvPr/>
        </p:nvCxnSpPr>
        <p:spPr>
          <a:xfrm>
            <a:off x="40864" y="846150"/>
            <a:ext cx="8976978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1"/>
          <p:cNvSpPr txBox="1">
            <a:spLocks/>
          </p:cNvSpPr>
          <p:nvPr/>
        </p:nvSpPr>
        <p:spPr>
          <a:xfrm>
            <a:off x="288704" y="1263720"/>
            <a:ext cx="8752553" cy="50191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1823" y="1071612"/>
            <a:ext cx="8303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Scale of the ASEAN e-commerce market 2015-2025</a:t>
            </a:r>
          </a:p>
          <a:p>
            <a:pPr marL="342900" indent="-342900" algn="ctr"/>
            <a:r>
              <a:rPr lang="en-US" sz="1400" i="1" dirty="0">
                <a:latin typeface="Cambria" panose="02040503050406030204" pitchFamily="18" charset="0"/>
                <a:ea typeface="Cambria" panose="02040503050406030204" pitchFamily="18" charset="0"/>
              </a:rPr>
              <a:t>Unit: Billion USD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9B1E8F2-FE1D-2D42-A1AB-2A50BBA4BF62}"/>
              </a:ext>
            </a:extLst>
          </p:cNvPr>
          <p:cNvSpPr txBox="1"/>
          <p:nvPr/>
        </p:nvSpPr>
        <p:spPr>
          <a:xfrm>
            <a:off x="738712" y="6291909"/>
            <a:ext cx="77052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r"/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Source: Statista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28593"/>
            <a:ext cx="9144000" cy="487362"/>
          </a:xfrm>
        </p:spPr>
        <p:txBody>
          <a:bodyPr>
            <a:noAutofit/>
          </a:bodyPr>
          <a:lstStyle/>
          <a:p>
            <a:r>
              <a:rPr lang="en-US" sz="35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E-COMMERCE PERFORMANCE IN ASEAN</a:t>
            </a:r>
            <a:endParaRPr lang="en-US" sz="3500" b="1" dirty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836612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1"/>
          <p:cNvSpPr txBox="1">
            <a:spLocks/>
          </p:cNvSpPr>
          <p:nvPr/>
        </p:nvSpPr>
        <p:spPr>
          <a:xfrm>
            <a:off x="228600" y="1219200"/>
            <a:ext cx="8915400" cy="5410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1421016"/>
            <a:ext cx="84582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fontAlgn="base">
              <a:buFontTx/>
              <a:buChar char="-"/>
            </a:pP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ASEAN e-commerce revenues projected to reach USD </a:t>
            </a:r>
            <a:r>
              <a:rPr lang="en-US" sz="3000" b="1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67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billion in 2021</a:t>
            </a:r>
          </a:p>
          <a:p>
            <a:pPr fontAlgn="base"/>
            <a:endParaRPr lang="en-US" sz="2400" dirty="0"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285750" indent="-285750" fontAlgn="base">
              <a:buFontTx/>
              <a:buChar char="-"/>
            </a:pP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The average growth rate will attain </a:t>
            </a:r>
            <a:r>
              <a:rPr lang="en-US" sz="3000" b="1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10.28%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(2021-2025) and total revenues to reach USD </a:t>
            </a:r>
            <a:r>
              <a:rPr lang="en-US" sz="3000" b="1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100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billion by 2025</a:t>
            </a:r>
          </a:p>
          <a:p>
            <a:pPr marL="285750" indent="-285750" fontAlgn="base">
              <a:buFontTx/>
              <a:buChar char="-"/>
            </a:pPr>
            <a:endParaRPr lang="en-US" sz="2400" dirty="0"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285750" indent="-285750" fontAlgn="base">
              <a:buFontTx/>
              <a:buChar char="-"/>
            </a:pP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The internet penetration rate projected at </a:t>
            </a:r>
            <a:r>
              <a:rPr lang="en-US" sz="3000" b="1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48.8%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in 2021 and up to </a:t>
            </a:r>
            <a:r>
              <a:rPr lang="en-US" sz="3000" b="1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63.3%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by 2025</a:t>
            </a:r>
          </a:p>
          <a:p>
            <a:pPr fontAlgn="base"/>
            <a:endParaRPr lang="en-US" sz="2400" dirty="0"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285750" indent="-285750" fontAlgn="base">
              <a:buFontTx/>
              <a:buChar char="-"/>
            </a:pP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The average spending per user projected to reach USD </a:t>
            </a:r>
            <a:r>
              <a:rPr lang="en-US" sz="3000" b="1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205.06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.</a:t>
            </a:r>
          </a:p>
          <a:p>
            <a:pPr fontAlgn="base"/>
            <a:endParaRPr lang="en-US" sz="2400" dirty="0"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629400" y="5890585"/>
            <a:ext cx="2520280" cy="338550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/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Source: Statista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5791200" y="6083176"/>
            <a:ext cx="3363759" cy="342363"/>
          </a:xfrm>
          <a:prstGeom prst="rect">
            <a:avLst/>
          </a:prstGeom>
        </p:spPr>
        <p:txBody>
          <a:bodyPr wrap="square" lIns="95212" tIns="47606" rIns="95212" bIns="47606">
            <a:spAutoFit/>
          </a:bodyPr>
          <a:lstStyle/>
          <a:p>
            <a:pPr algn="ctr"/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Source: </a:t>
            </a:r>
            <a:r>
              <a:rPr lang="en-US" sz="1600" dirty="0" err="1">
                <a:latin typeface="Cambria" panose="02040503050406030204" pitchFamily="18" charset="0"/>
                <a:ea typeface="Cambria" panose="02040503050406030204" pitchFamily="18" charset="0"/>
              </a:rPr>
              <a:t>iDea</a:t>
            </a:r>
            <a:endParaRPr lang="en-US" sz="16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4" name="Title 1"/>
          <p:cNvSpPr txBox="1">
            <a:spLocks/>
          </p:cNvSpPr>
          <p:nvPr/>
        </p:nvSpPr>
        <p:spPr>
          <a:xfrm>
            <a:off x="-76200" y="166520"/>
            <a:ext cx="9220201" cy="487362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33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E-COMMERCE PERFORMANCE IN VIET NAM</a:t>
            </a:r>
            <a:endParaRPr kumimoji="0" lang="en-US" sz="33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1F6A231-256C-460E-9E25-CF74EC1C09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2490" y="1879080"/>
            <a:ext cx="7133542" cy="365264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211307E-B2A1-436B-85F2-9DF9595B9A45}"/>
              </a:ext>
            </a:extLst>
          </p:cNvPr>
          <p:cNvSpPr txBox="1"/>
          <p:nvPr/>
        </p:nvSpPr>
        <p:spPr>
          <a:xfrm>
            <a:off x="304800" y="1080655"/>
            <a:ext cx="845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Scale of Viet Nam’s B2C e-commerce market</a:t>
            </a:r>
          </a:p>
          <a:p>
            <a:pPr marL="342900" indent="-342900" algn="ctr"/>
            <a:r>
              <a:rPr lang="en-US" sz="1400" i="1" dirty="0">
                <a:latin typeface="Cambria" panose="02040503050406030204" pitchFamily="18" charset="0"/>
                <a:ea typeface="Cambria" panose="02040503050406030204" pitchFamily="18" charset="0"/>
              </a:rPr>
              <a:t>Unit: Billion USD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2460B7D-EAEB-47D2-B0D6-2CFC1E3BAF3E}"/>
              </a:ext>
            </a:extLst>
          </p:cNvPr>
          <p:cNvSpPr/>
          <p:nvPr/>
        </p:nvSpPr>
        <p:spPr>
          <a:xfrm>
            <a:off x="7086600" y="3581400"/>
            <a:ext cx="1295400" cy="3810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</a:rPr>
              <a:t>B2C revenue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FDE8307-5DBA-46E6-9B98-8ABDD4249DA1}"/>
              </a:ext>
            </a:extLst>
          </p:cNvPr>
          <p:cNvSpPr/>
          <p:nvPr/>
        </p:nvSpPr>
        <p:spPr>
          <a:xfrm>
            <a:off x="7099300" y="3924048"/>
            <a:ext cx="1295400" cy="3810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</a:rPr>
              <a:t>Growth rate</a:t>
            </a:r>
          </a:p>
        </p:txBody>
      </p:sp>
    </p:spTree>
    <p:extLst>
      <p:ext uri="{BB962C8B-B14F-4D97-AF65-F5344CB8AC3E}">
        <p14:creationId xmlns:p14="http://schemas.microsoft.com/office/powerpoint/2010/main" val="13953806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208241" y="5186680"/>
            <a:ext cx="3363759" cy="342363"/>
          </a:xfrm>
          <a:prstGeom prst="rect">
            <a:avLst/>
          </a:prstGeom>
        </p:spPr>
        <p:txBody>
          <a:bodyPr wrap="square" lIns="95212" tIns="47606" rIns="95212" bIns="47606">
            <a:spAutoFit/>
          </a:bodyPr>
          <a:lstStyle/>
          <a:p>
            <a:pPr algn="ctr"/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Source: </a:t>
            </a:r>
            <a:r>
              <a:rPr lang="en-US" sz="1600" dirty="0" err="1">
                <a:latin typeface="Cambria" panose="02040503050406030204" pitchFamily="18" charset="0"/>
                <a:ea typeface="Cambria" panose="02040503050406030204" pitchFamily="18" charset="0"/>
              </a:rPr>
              <a:t>iDea</a:t>
            </a:r>
            <a:endParaRPr lang="en-US" sz="16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2DC4732-3063-4C25-B74B-99DD154D98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>
            <a:normAutofit/>
          </a:bodyPr>
          <a:lstStyle/>
          <a:p>
            <a:r>
              <a:rPr lang="en-US" sz="33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E-COMMERCE PERFORMANCE IN VIET NAM</a:t>
            </a:r>
            <a:endParaRPr lang="en-US" sz="33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aphicFrame>
        <p:nvGraphicFramePr>
          <p:cNvPr id="9" name="Table 9">
            <a:extLst>
              <a:ext uri="{FF2B5EF4-FFF2-40B4-BE49-F238E27FC236}">
                <a16:creationId xmlns:a16="http://schemas.microsoft.com/office/drawing/2014/main" id="{2AC04129-3432-4434-AA23-D7A98664AD2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03557242"/>
              </p:ext>
            </p:extLst>
          </p:nvPr>
        </p:nvGraphicFramePr>
        <p:xfrm>
          <a:off x="457200" y="1671320"/>
          <a:ext cx="8229600" cy="3307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81400">
                  <a:extLst>
                    <a:ext uri="{9D8B030D-6E8A-4147-A177-3AD203B41FA5}">
                      <a16:colId xmlns:a16="http://schemas.microsoft.com/office/drawing/2014/main" val="2022215631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2047266911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2906220175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219499863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427566721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3202955517"/>
                    </a:ext>
                  </a:extLst>
                </a:gridCol>
              </a:tblGrid>
              <a:tr h="370840">
                <a:tc gridSpan="6"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B2C e-commerce revenue in Viet Nam, 2015-2019 (Billion USD)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04700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2015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2016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2017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2018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2019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20732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Estimated number of online shopping buyers (million people)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30.3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32.7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33.6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39.9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44.8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70894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Estimated online shopping spending per user (USD)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160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170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08441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B2C e-commerce revenue compared to total retail sales of consumer goods and services (%)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2.8%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3.6%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4.2%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4.9%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4707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Internet penetration rate (%)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54%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54.2%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58.1%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66%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86760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5624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6248400" y="5965002"/>
            <a:ext cx="2478866" cy="342363"/>
          </a:xfrm>
          <a:prstGeom prst="rect">
            <a:avLst/>
          </a:prstGeom>
        </p:spPr>
        <p:txBody>
          <a:bodyPr wrap="square" lIns="95212" tIns="47606" rIns="95212" bIns="47606">
            <a:spAutoFit/>
          </a:bodyPr>
          <a:lstStyle/>
          <a:p>
            <a:pPr algn="ctr"/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Source: </a:t>
            </a:r>
            <a:r>
              <a:rPr lang="en-US" sz="1600" dirty="0" err="1">
                <a:latin typeface="Cambria" panose="02040503050406030204" pitchFamily="18" charset="0"/>
                <a:ea typeface="Cambria" panose="02040503050406030204" pitchFamily="18" charset="0"/>
              </a:rPr>
              <a:t>iDea</a:t>
            </a:r>
            <a:endParaRPr lang="en-US" sz="16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6" name="Title 1"/>
          <p:cNvSpPr txBox="1">
            <a:spLocks/>
          </p:cNvSpPr>
          <p:nvPr/>
        </p:nvSpPr>
        <p:spPr>
          <a:xfrm>
            <a:off x="0" y="274638"/>
            <a:ext cx="9144000" cy="487362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33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E-COMMERCE PERFORMANCE IN VIET NAM</a:t>
            </a:r>
            <a:endParaRPr kumimoji="0" lang="en-US" sz="33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j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7ABAA97-B2C9-204F-9B22-9724D7428BCC}"/>
              </a:ext>
            </a:extLst>
          </p:cNvPr>
          <p:cNvSpPr/>
          <p:nvPr/>
        </p:nvSpPr>
        <p:spPr>
          <a:xfrm>
            <a:off x="620493" y="1371600"/>
            <a:ext cx="80010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en-US" sz="2400" b="1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In 2020</a:t>
            </a:r>
          </a:p>
          <a:p>
            <a:pPr algn="just" fontAlgn="base"/>
            <a:endParaRPr lang="en-US" sz="2400" b="0" i="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 fontAlgn="base"/>
            <a:r>
              <a:rPr lang="vi-VN" sz="3000" b="1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53% </a:t>
            </a:r>
            <a:r>
              <a:rPr lang="vi-VN" sz="24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of </a:t>
            </a:r>
            <a:r>
              <a:rPr lang="vi-VN" sz="2400" b="0" i="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population</a:t>
            </a:r>
            <a:r>
              <a:rPr lang="en-US" sz="24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shopping </a:t>
            </a:r>
            <a:r>
              <a:rPr lang="vi-VN" sz="24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online, </a:t>
            </a:r>
            <a:endParaRPr lang="en-US" sz="2400" b="0" i="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 fontAlgn="base"/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 fontAlgn="base"/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Growth rate was </a:t>
            </a:r>
            <a:r>
              <a:rPr lang="vi-VN" sz="3000" b="1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18%, </a:t>
            </a:r>
            <a:endParaRPr lang="en-US" sz="3000" b="1" i="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 fontAlgn="base"/>
            <a:endParaRPr lang="en-US" sz="2400" b="0" i="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 fontAlgn="base"/>
            <a:r>
              <a:rPr lang="en-US" sz="24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Revenues reached USD </a:t>
            </a:r>
            <a:r>
              <a:rPr lang="vi-VN" sz="3000" b="1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11</a:t>
            </a:r>
            <a:r>
              <a:rPr lang="en-US" sz="3000" b="1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r>
              <a:rPr lang="vi-VN" sz="3000" b="1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8</a:t>
            </a:r>
            <a:r>
              <a:rPr lang="vi-VN" sz="24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billion</a:t>
            </a:r>
          </a:p>
          <a:p>
            <a:pPr algn="just" fontAlgn="base"/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 fontAlgn="base"/>
            <a:r>
              <a:rPr lang="vi-VN" sz="24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Accounting for</a:t>
            </a:r>
            <a:r>
              <a:rPr lang="en-US" sz="24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3000" b="1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5</a:t>
            </a:r>
            <a:r>
              <a:rPr lang="en-US" sz="3000" b="1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r>
              <a:rPr lang="vi-VN" sz="3000" b="1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5% </a:t>
            </a:r>
            <a:r>
              <a:rPr lang="en-US" sz="24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of total retail sales of consumer goods and services</a:t>
            </a:r>
            <a:r>
              <a:rPr lang="vi-VN" sz="24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b="0" i="0" dirty="0">
              <a:solidFill>
                <a:srgbClr val="455F7C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53806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10833" y="6539911"/>
            <a:ext cx="3363759" cy="342363"/>
          </a:xfrm>
          <a:prstGeom prst="rect">
            <a:avLst/>
          </a:prstGeom>
        </p:spPr>
        <p:txBody>
          <a:bodyPr wrap="square" lIns="95212" tIns="47606" rIns="95212" bIns="47606">
            <a:spAutoFit/>
          </a:bodyPr>
          <a:lstStyle/>
          <a:p>
            <a:pPr algn="ctr"/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Source: </a:t>
            </a:r>
            <a:r>
              <a:rPr lang="en-US" sz="1600" dirty="0" err="1">
                <a:latin typeface="Cambria" panose="02040503050406030204" pitchFamily="18" charset="0"/>
                <a:ea typeface="Cambria" panose="02040503050406030204" pitchFamily="18" charset="0"/>
              </a:rPr>
              <a:t>iDea</a:t>
            </a:r>
            <a:endParaRPr lang="en-US" sz="16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6" name="Title 1"/>
          <p:cNvSpPr txBox="1">
            <a:spLocks/>
          </p:cNvSpPr>
          <p:nvPr/>
        </p:nvSpPr>
        <p:spPr>
          <a:xfrm>
            <a:off x="0" y="198438"/>
            <a:ext cx="9220200" cy="487362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36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E-COMMERCE COOPERATION IN ASEAN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j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7ABAA97-B2C9-204F-9B22-9724D7428BCC}"/>
              </a:ext>
            </a:extLst>
          </p:cNvPr>
          <p:cNvSpPr/>
          <p:nvPr/>
        </p:nvSpPr>
        <p:spPr>
          <a:xfrm>
            <a:off x="457200" y="1220657"/>
            <a:ext cx="8001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2400" b="0" i="0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ASEAN Coordinating Committee on Electronic Commerce (ACCEC)</a:t>
            </a:r>
          </a:p>
          <a:p>
            <a:pPr fontAlgn="base"/>
            <a:endParaRPr lang="en-US" sz="2400" dirty="0"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285750" indent="-285750" fontAlgn="base">
              <a:buFontTx/>
              <a:buChar char="-"/>
            </a:pP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Coordinating with other ASEAN working groups related to e-commerce</a:t>
            </a:r>
          </a:p>
          <a:p>
            <a:pPr marL="285750" indent="-285750" fontAlgn="base">
              <a:buFontTx/>
              <a:buChar char="-"/>
            </a:pPr>
            <a:endParaRPr lang="en-US" sz="2400" dirty="0"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285750" indent="-285750" fontAlgn="base">
              <a:buFontTx/>
              <a:buChar char="-"/>
            </a:pP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Developing a multidisciplinary development plan to facilitate development of cross-border e-commerce</a:t>
            </a:r>
            <a:endParaRPr lang="en-US" b="0" i="0" dirty="0">
              <a:solidFill>
                <a:srgbClr val="455F7C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43474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1"/>
          <p:cNvSpPr txBox="1">
            <a:spLocks/>
          </p:cNvSpPr>
          <p:nvPr/>
        </p:nvSpPr>
        <p:spPr>
          <a:xfrm>
            <a:off x="-76200" y="122238"/>
            <a:ext cx="9296400" cy="487362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36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E-COMMERCE COOPERATION IN ASEAN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j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7ABAA97-B2C9-204F-9B22-9724D7428BCC}"/>
              </a:ext>
            </a:extLst>
          </p:cNvPr>
          <p:cNvSpPr/>
          <p:nvPr/>
        </p:nvSpPr>
        <p:spPr>
          <a:xfrm>
            <a:off x="457200" y="1220657"/>
            <a:ext cx="83058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vi-VN" sz="2400" b="1" dirty="0" err="1">
                <a:latin typeface="Cambria" panose="02040503050406030204" pitchFamily="18" charset="0"/>
                <a:ea typeface="Cambria" panose="02040503050406030204" pitchFamily="18" charset="0"/>
              </a:rPr>
              <a:t>Agreement</a:t>
            </a:r>
            <a:r>
              <a:rPr lang="vi-VN" sz="24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2400" b="1" dirty="0" err="1">
                <a:latin typeface="Cambria" panose="02040503050406030204" pitchFamily="18" charset="0"/>
                <a:ea typeface="Cambria" panose="02040503050406030204" pitchFamily="18" charset="0"/>
              </a:rPr>
              <a:t>on</a:t>
            </a:r>
            <a:r>
              <a:rPr lang="vi-VN" sz="24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2400" b="1" dirty="0" err="1">
                <a:latin typeface="Cambria" panose="02040503050406030204" pitchFamily="18" charset="0"/>
                <a:ea typeface="Cambria" panose="02040503050406030204" pitchFamily="18" charset="0"/>
              </a:rPr>
              <a:t>Electronic</a:t>
            </a:r>
            <a:r>
              <a:rPr lang="vi-VN" sz="24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2400" b="1" dirty="0" err="1">
                <a:latin typeface="Cambria" panose="02040503050406030204" pitchFamily="18" charset="0"/>
                <a:ea typeface="Cambria" panose="02040503050406030204" pitchFamily="18" charset="0"/>
              </a:rPr>
              <a:t>Commerce</a:t>
            </a:r>
            <a:endParaRPr lang="vi-VN" sz="2400" b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 fontAlgn="base"/>
            <a:endParaRPr lang="vi-VN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 fontAlgn="base"/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was signed in November 2018</a:t>
            </a:r>
          </a:p>
          <a:p>
            <a:pPr algn="just" fontAlgn="base"/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 fontAlgn="base"/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was the first e-commerce agreement</a:t>
            </a:r>
          </a:p>
          <a:p>
            <a:pPr algn="just" fontAlgn="base"/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 fontAlgn="base"/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aims at promoting cross-border e-commerce; building a reliable e-commerce environment; removing barriers; promoting deeper cooperation among ASEAN member states to develop and support regional economic development.</a:t>
            </a:r>
          </a:p>
        </p:txBody>
      </p:sp>
    </p:spTree>
    <p:extLst>
      <p:ext uri="{BB962C8B-B14F-4D97-AF65-F5344CB8AC3E}">
        <p14:creationId xmlns:p14="http://schemas.microsoft.com/office/powerpoint/2010/main" val="42818640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1"/>
          <p:cNvSpPr txBox="1">
            <a:spLocks/>
          </p:cNvSpPr>
          <p:nvPr/>
        </p:nvSpPr>
        <p:spPr>
          <a:xfrm>
            <a:off x="0" y="274638"/>
            <a:ext cx="9220200" cy="487362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36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E-COMMERCE COOPERATION IN ASEAN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j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7ABAA97-B2C9-204F-9B22-9724D7428BCC}"/>
              </a:ext>
            </a:extLst>
          </p:cNvPr>
          <p:cNvSpPr/>
          <p:nvPr/>
        </p:nvSpPr>
        <p:spPr>
          <a:xfrm>
            <a:off x="370596" y="1219200"/>
            <a:ext cx="8479007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vi-VN" sz="2200" b="1" dirty="0">
                <a:latin typeface="Cambria" panose="02040503050406030204" pitchFamily="18" charset="0"/>
                <a:ea typeface="Cambria" panose="02040503050406030204" pitchFamily="18" charset="0"/>
              </a:rPr>
              <a:t>ASEAN </a:t>
            </a:r>
            <a:r>
              <a:rPr lang="vi-VN" sz="2200" b="1" dirty="0" err="1">
                <a:latin typeface="Cambria" panose="02040503050406030204" pitchFamily="18" charset="0"/>
                <a:ea typeface="Cambria" panose="02040503050406030204" pitchFamily="18" charset="0"/>
              </a:rPr>
              <a:t>Digital</a:t>
            </a:r>
            <a:r>
              <a:rPr lang="vi-VN" sz="22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2200" b="1" dirty="0" err="1">
                <a:latin typeface="Cambria" panose="02040503050406030204" pitchFamily="18" charset="0"/>
                <a:ea typeface="Cambria" panose="02040503050406030204" pitchFamily="18" charset="0"/>
              </a:rPr>
              <a:t>Integration</a:t>
            </a:r>
            <a:r>
              <a:rPr lang="vi-VN" sz="22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2200" b="1" dirty="0" err="1">
                <a:latin typeface="Cambria" panose="02040503050406030204" pitchFamily="18" charset="0"/>
                <a:ea typeface="Cambria" panose="02040503050406030204" pitchFamily="18" charset="0"/>
              </a:rPr>
              <a:t>Framework</a:t>
            </a:r>
            <a:r>
              <a:rPr lang="en-US" sz="22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2200" b="1" dirty="0">
                <a:latin typeface="Cambria" panose="02040503050406030204" pitchFamily="18" charset="0"/>
                <a:ea typeface="Cambria" panose="02040503050406030204" pitchFamily="18" charset="0"/>
              </a:rPr>
              <a:t>(DIF)</a:t>
            </a:r>
          </a:p>
          <a:p>
            <a:pPr fontAlgn="base"/>
            <a:endParaRPr lang="vi-VN" sz="2200" b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US" sz="2200" dirty="0">
                <a:latin typeface="Cambria" panose="02040503050406030204" pitchFamily="18" charset="0"/>
                <a:ea typeface="Cambria" panose="02040503050406030204" pitchFamily="18" charset="0"/>
              </a:rPr>
              <a:t>Main objective of ASEAN Digital Integration Framework is to enhance competitive efficiency of ASEAN, reduce digital gap and create a more inclusive ASEAN, at the same time to support members’ economic growth.</a:t>
            </a:r>
            <a:endParaRPr lang="x-none" sz="2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fontAlgn="base"/>
            <a:endParaRPr lang="vi-VN" sz="2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fontAlgn="base"/>
            <a:r>
              <a:rPr lang="en-US" sz="2200" dirty="0">
                <a:latin typeface="Cambria" panose="02040503050406030204" pitchFamily="18" charset="0"/>
                <a:ea typeface="Cambria" panose="02040503050406030204" pitchFamily="18" charset="0"/>
              </a:rPr>
              <a:t>ASEAN DIFAP includes 6 following main priorities:</a:t>
            </a:r>
            <a:endParaRPr lang="vi-VN" sz="2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indent="-285750" fontAlgn="base">
              <a:buFont typeface="Courier New" panose="02070309020205020404" pitchFamily="49" charset="0"/>
              <a:buChar char="o"/>
            </a:pPr>
            <a:r>
              <a:rPr lang="en-US" sz="2200" dirty="0">
                <a:latin typeface="Cambria" panose="02040503050406030204" pitchFamily="18" charset="0"/>
                <a:ea typeface="Cambria" panose="02040503050406030204" pitchFamily="18" charset="0"/>
              </a:rPr>
              <a:t>Facilitating cross-border e-commerce;</a:t>
            </a:r>
          </a:p>
          <a:p>
            <a:pPr marL="285750" indent="-285750" fontAlgn="base">
              <a:buFont typeface="Courier New" panose="02070309020205020404" pitchFamily="49" charset="0"/>
              <a:buChar char="o"/>
            </a:pPr>
            <a:r>
              <a:rPr lang="en-US" sz="2200" dirty="0">
                <a:latin typeface="Cambria" panose="02040503050406030204" pitchFamily="18" charset="0"/>
                <a:ea typeface="Cambria" panose="02040503050406030204" pitchFamily="18" charset="0"/>
              </a:rPr>
              <a:t>Protecting data, supporting digital commerce and digital innovation at the same time;</a:t>
            </a:r>
          </a:p>
          <a:p>
            <a:pPr marL="285750" indent="-285750" fontAlgn="base">
              <a:buFont typeface="Courier New" panose="02070309020205020404" pitchFamily="49" charset="0"/>
              <a:buChar char="o"/>
            </a:pPr>
            <a:r>
              <a:rPr lang="en-US" sz="2200" dirty="0">
                <a:latin typeface="Cambria" panose="02040503050406030204" pitchFamily="18" charset="0"/>
                <a:ea typeface="Cambria" panose="02040503050406030204" pitchFamily="18" charset="0"/>
              </a:rPr>
              <a:t>Facilitating cross-border digital payments;</a:t>
            </a:r>
          </a:p>
          <a:p>
            <a:pPr marL="285750" indent="-285750" fontAlgn="base">
              <a:buFont typeface="Courier New" panose="02070309020205020404" pitchFamily="49" charset="0"/>
              <a:buChar char="o"/>
            </a:pPr>
            <a:r>
              <a:rPr lang="en-US" sz="2200" dirty="0">
                <a:latin typeface="Cambria" panose="02040503050406030204" pitchFamily="18" charset="0"/>
                <a:ea typeface="Cambria" panose="02040503050406030204" pitchFamily="18" charset="0"/>
              </a:rPr>
              <a:t>Enhancing training of digital human resources;</a:t>
            </a:r>
          </a:p>
          <a:p>
            <a:pPr marL="285750" indent="-285750" fontAlgn="base">
              <a:buFont typeface="Courier New" panose="02070309020205020404" pitchFamily="49" charset="0"/>
              <a:buChar char="o"/>
            </a:pPr>
            <a:r>
              <a:rPr lang="en-US" sz="2200" dirty="0">
                <a:latin typeface="Cambria" panose="02040503050406030204" pitchFamily="18" charset="0"/>
                <a:ea typeface="Cambria" panose="02040503050406030204" pitchFamily="18" charset="0"/>
              </a:rPr>
              <a:t>Promoting business development;</a:t>
            </a:r>
          </a:p>
          <a:p>
            <a:pPr marL="285750" indent="-285750" fontAlgn="base">
              <a:buFont typeface="Courier New" panose="02070309020205020404" pitchFamily="49" charset="0"/>
              <a:buChar char="o"/>
            </a:pPr>
            <a:r>
              <a:rPr lang="en-US" sz="2200" dirty="0">
                <a:latin typeface="Cambria" panose="02040503050406030204" pitchFamily="18" charset="0"/>
                <a:ea typeface="Cambria" panose="02040503050406030204" pitchFamily="18" charset="0"/>
              </a:rPr>
              <a:t>Coordinating for action.</a:t>
            </a:r>
          </a:p>
        </p:txBody>
      </p:sp>
    </p:spTree>
    <p:extLst>
      <p:ext uri="{BB962C8B-B14F-4D97-AF65-F5344CB8AC3E}">
        <p14:creationId xmlns:p14="http://schemas.microsoft.com/office/powerpoint/2010/main" val="12803571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3761</TotalTime>
  <Words>650</Words>
  <Application>Microsoft Office PowerPoint</Application>
  <PresentationFormat>On-screen Show (4:3)</PresentationFormat>
  <Paragraphs>130</Paragraphs>
  <Slides>13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Cambria</vt:lpstr>
      <vt:lpstr>Courier New</vt:lpstr>
      <vt:lpstr>Times New Roman</vt:lpstr>
      <vt:lpstr>Office Theme</vt:lpstr>
      <vt:lpstr>E-COMMERCE COOPERATION IN ASEAN</vt:lpstr>
      <vt:lpstr>E-COMMERCE PERFORMANCE IN ASEAN</vt:lpstr>
      <vt:lpstr>E-COMMERCE PERFORMANCE IN ASEAN</vt:lpstr>
      <vt:lpstr>PowerPoint Presentation</vt:lpstr>
      <vt:lpstr>E-COMMERCE PERFORMANCE IN VIET NAM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THANH TRA, KIỂM TRA VÀ XỬ LÝ VI PHẠM TRONG THƯƠNG MẠI ĐIỆN TỬ</dc:title>
  <dc:creator>Phung Tuyen</dc:creator>
  <cp:lastModifiedBy>Anh Duong Nguyen</cp:lastModifiedBy>
  <cp:revision>114</cp:revision>
  <cp:lastPrinted>2021-04-28T08:53:53Z</cp:lastPrinted>
  <dcterms:created xsi:type="dcterms:W3CDTF">2018-11-06T15:04:50Z</dcterms:created>
  <dcterms:modified xsi:type="dcterms:W3CDTF">2021-05-03T02:38:05Z</dcterms:modified>
</cp:coreProperties>
</file>